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25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5143500" type="screen16x9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62954B-6514-49C2-A938-12553B411D3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0B8AB0-898B-4595-B4DC-FEBD4F2BF5D2}">
      <dgm:prSet phldrT="[Текст]"/>
      <dgm:spPr/>
      <dgm:t>
        <a:bodyPr/>
        <a:lstStyle/>
        <a:p>
          <a:r>
            <a:rPr lang="ru-RU" dirty="0" smtClean="0"/>
            <a:t>Знакомство с нормативно-правовой базой. План классно-обобщающего контроля</a:t>
          </a:r>
          <a:endParaRPr lang="ru-RU" dirty="0"/>
        </a:p>
      </dgm:t>
    </dgm:pt>
    <dgm:pt modelId="{347A6AF2-7457-44EB-919A-F5068E5FF4E4}" type="parTrans" cxnId="{C66B2E44-8BAE-4194-9E18-D1D7AD897401}">
      <dgm:prSet/>
      <dgm:spPr/>
      <dgm:t>
        <a:bodyPr/>
        <a:lstStyle/>
        <a:p>
          <a:endParaRPr lang="ru-RU"/>
        </a:p>
      </dgm:t>
    </dgm:pt>
    <dgm:pt modelId="{891851B9-4A21-4FB2-8140-25321D307C18}" type="sibTrans" cxnId="{C66B2E44-8BAE-4194-9E18-D1D7AD897401}">
      <dgm:prSet/>
      <dgm:spPr/>
      <dgm:t>
        <a:bodyPr/>
        <a:lstStyle/>
        <a:p>
          <a:endParaRPr lang="ru-RU"/>
        </a:p>
      </dgm:t>
    </dgm:pt>
    <dgm:pt modelId="{21CFC212-8D88-4957-8FA3-484C540537F0}">
      <dgm:prSet phldrT="[Текст]"/>
      <dgm:spPr/>
      <dgm:t>
        <a:bodyPr/>
        <a:lstStyle/>
        <a:p>
          <a:r>
            <a:rPr lang="ru-RU" dirty="0" smtClean="0"/>
            <a:t>Анализ результатов ГИА, организация подготовки и диагностических работ </a:t>
          </a:r>
          <a:endParaRPr lang="ru-RU" dirty="0"/>
        </a:p>
      </dgm:t>
    </dgm:pt>
    <dgm:pt modelId="{C272BFB2-9787-4B83-AD6E-B690C9E19F9C}" type="parTrans" cxnId="{F0FE55B5-266B-449D-AC74-709551722A38}">
      <dgm:prSet/>
      <dgm:spPr/>
      <dgm:t>
        <a:bodyPr/>
        <a:lstStyle/>
        <a:p>
          <a:endParaRPr lang="ru-RU"/>
        </a:p>
      </dgm:t>
    </dgm:pt>
    <dgm:pt modelId="{74A06BA6-A232-48A2-83A4-524826EE6377}" type="sibTrans" cxnId="{F0FE55B5-266B-449D-AC74-709551722A38}">
      <dgm:prSet/>
      <dgm:spPr/>
      <dgm:t>
        <a:bodyPr/>
        <a:lstStyle/>
        <a:p>
          <a:endParaRPr lang="ru-RU"/>
        </a:p>
      </dgm:t>
    </dgm:pt>
    <dgm:pt modelId="{9929E5D3-E209-4782-B58A-E701BD3974ED}">
      <dgm:prSet phldrT="[Текст]"/>
      <dgm:spPr/>
      <dgm:t>
        <a:bodyPr/>
        <a:lstStyle/>
        <a:p>
          <a:r>
            <a:rPr lang="ru-RU" dirty="0" smtClean="0"/>
            <a:t>Выбор экзамена по меньшему количеству баллов, по желанию родителей</a:t>
          </a:r>
          <a:endParaRPr lang="ru-RU" dirty="0"/>
        </a:p>
      </dgm:t>
    </dgm:pt>
    <dgm:pt modelId="{F7F3F524-4833-48BC-9AA8-A25D6427FD68}" type="parTrans" cxnId="{21A8ABBA-E697-4648-B3F6-5884663D602C}">
      <dgm:prSet/>
      <dgm:spPr/>
      <dgm:t>
        <a:bodyPr/>
        <a:lstStyle/>
        <a:p>
          <a:endParaRPr lang="ru-RU"/>
        </a:p>
      </dgm:t>
    </dgm:pt>
    <dgm:pt modelId="{80CEB098-99DE-465C-9D70-AD8AAB6DCA46}" type="sibTrans" cxnId="{21A8ABBA-E697-4648-B3F6-5884663D602C}">
      <dgm:prSet/>
      <dgm:spPr/>
      <dgm:t>
        <a:bodyPr/>
        <a:lstStyle/>
        <a:p>
          <a:endParaRPr lang="ru-RU"/>
        </a:p>
      </dgm:t>
    </dgm:pt>
    <dgm:pt modelId="{FD19A0F8-93F6-4570-9ADA-42CC7E8A69AE}">
      <dgm:prSet/>
      <dgm:spPr/>
      <dgm:t>
        <a:bodyPr/>
        <a:lstStyle/>
        <a:p>
          <a:r>
            <a:rPr lang="ru-RU" dirty="0" smtClean="0"/>
            <a:t>Классные часы, контроль посещаемости</a:t>
          </a:r>
          <a:endParaRPr lang="ru-RU" dirty="0"/>
        </a:p>
      </dgm:t>
    </dgm:pt>
    <dgm:pt modelId="{86CC7ACF-CAE8-4AC3-9A57-8153C590185A}" type="parTrans" cxnId="{9836FBDE-BF13-454C-A760-06AB86E54CAB}">
      <dgm:prSet/>
      <dgm:spPr/>
      <dgm:t>
        <a:bodyPr/>
        <a:lstStyle/>
        <a:p>
          <a:endParaRPr lang="ru-RU"/>
        </a:p>
      </dgm:t>
    </dgm:pt>
    <dgm:pt modelId="{57BB5C35-5DD0-45C0-AD74-D5E780E2B23D}" type="sibTrans" cxnId="{9836FBDE-BF13-454C-A760-06AB86E54CAB}">
      <dgm:prSet/>
      <dgm:spPr/>
      <dgm:t>
        <a:bodyPr/>
        <a:lstStyle/>
        <a:p>
          <a:endParaRPr lang="ru-RU"/>
        </a:p>
      </dgm:t>
    </dgm:pt>
    <dgm:pt modelId="{32F8E221-6B8C-49E9-AF92-8B68570F8FED}" type="pres">
      <dgm:prSet presAssocID="{C062954B-6514-49C2-A938-12553B411D3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B304DD-10DA-4D87-9513-6A1158B93447}" type="pres">
      <dgm:prSet presAssocID="{C062954B-6514-49C2-A938-12553B411D3E}" presName="arrow" presStyleLbl="bgShp" presStyleIdx="0" presStyleCnt="1"/>
      <dgm:spPr/>
    </dgm:pt>
    <dgm:pt modelId="{03F5B1C9-A817-46BF-89D8-8C616E6CD363}" type="pres">
      <dgm:prSet presAssocID="{C062954B-6514-49C2-A938-12553B411D3E}" presName="linearProcess" presStyleCnt="0"/>
      <dgm:spPr/>
    </dgm:pt>
    <dgm:pt modelId="{AC683637-50DD-4FF2-AC9F-91B74A8EE255}" type="pres">
      <dgm:prSet presAssocID="{030B8AB0-898B-4595-B4DC-FEBD4F2BF5D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0EAEA-6E01-48A3-8C16-B45770BDC26F}" type="pres">
      <dgm:prSet presAssocID="{891851B9-4A21-4FB2-8140-25321D307C18}" presName="sibTrans" presStyleCnt="0"/>
      <dgm:spPr/>
    </dgm:pt>
    <dgm:pt modelId="{550EFE6C-BE85-4A91-AB72-602C83C77EE4}" type="pres">
      <dgm:prSet presAssocID="{21CFC212-8D88-4957-8FA3-484C540537F0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A93472-DD11-42C1-86D5-D35EFEC09A99}" type="pres">
      <dgm:prSet presAssocID="{74A06BA6-A232-48A2-83A4-524826EE6377}" presName="sibTrans" presStyleCnt="0"/>
      <dgm:spPr/>
    </dgm:pt>
    <dgm:pt modelId="{23A1A5E6-AB61-4E43-9577-84988F7EA3BB}" type="pres">
      <dgm:prSet presAssocID="{9929E5D3-E209-4782-B58A-E701BD3974E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5E99E-3423-45DC-862F-77BF36795FCE}" type="pres">
      <dgm:prSet presAssocID="{80CEB098-99DE-465C-9D70-AD8AAB6DCA46}" presName="sibTrans" presStyleCnt="0"/>
      <dgm:spPr/>
    </dgm:pt>
    <dgm:pt modelId="{0ED2AEE1-14E9-4EDB-AC3D-99EEDFE3EC1F}" type="pres">
      <dgm:prSet presAssocID="{FD19A0F8-93F6-4570-9ADA-42CC7E8A69AE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FE55B5-266B-449D-AC74-709551722A38}" srcId="{C062954B-6514-49C2-A938-12553B411D3E}" destId="{21CFC212-8D88-4957-8FA3-484C540537F0}" srcOrd="1" destOrd="0" parTransId="{C272BFB2-9787-4B83-AD6E-B690C9E19F9C}" sibTransId="{74A06BA6-A232-48A2-83A4-524826EE6377}"/>
    <dgm:cxn modelId="{DF12947F-18CE-41C0-8AB1-C8F53A716601}" type="presOf" srcId="{FD19A0F8-93F6-4570-9ADA-42CC7E8A69AE}" destId="{0ED2AEE1-14E9-4EDB-AC3D-99EEDFE3EC1F}" srcOrd="0" destOrd="0" presId="urn:microsoft.com/office/officeart/2005/8/layout/hProcess9"/>
    <dgm:cxn modelId="{C66B2E44-8BAE-4194-9E18-D1D7AD897401}" srcId="{C062954B-6514-49C2-A938-12553B411D3E}" destId="{030B8AB0-898B-4595-B4DC-FEBD4F2BF5D2}" srcOrd="0" destOrd="0" parTransId="{347A6AF2-7457-44EB-919A-F5068E5FF4E4}" sibTransId="{891851B9-4A21-4FB2-8140-25321D307C18}"/>
    <dgm:cxn modelId="{E262AA96-E915-4604-8880-69C644CE9357}" type="presOf" srcId="{9929E5D3-E209-4782-B58A-E701BD3974ED}" destId="{23A1A5E6-AB61-4E43-9577-84988F7EA3BB}" srcOrd="0" destOrd="0" presId="urn:microsoft.com/office/officeart/2005/8/layout/hProcess9"/>
    <dgm:cxn modelId="{21A8ABBA-E697-4648-B3F6-5884663D602C}" srcId="{C062954B-6514-49C2-A938-12553B411D3E}" destId="{9929E5D3-E209-4782-B58A-E701BD3974ED}" srcOrd="2" destOrd="0" parTransId="{F7F3F524-4833-48BC-9AA8-A25D6427FD68}" sibTransId="{80CEB098-99DE-465C-9D70-AD8AAB6DCA46}"/>
    <dgm:cxn modelId="{B9C1533B-6581-4796-9C52-D312B3F89FE9}" type="presOf" srcId="{030B8AB0-898B-4595-B4DC-FEBD4F2BF5D2}" destId="{AC683637-50DD-4FF2-AC9F-91B74A8EE255}" srcOrd="0" destOrd="0" presId="urn:microsoft.com/office/officeart/2005/8/layout/hProcess9"/>
    <dgm:cxn modelId="{9836FBDE-BF13-454C-A760-06AB86E54CAB}" srcId="{C062954B-6514-49C2-A938-12553B411D3E}" destId="{FD19A0F8-93F6-4570-9ADA-42CC7E8A69AE}" srcOrd="3" destOrd="0" parTransId="{86CC7ACF-CAE8-4AC3-9A57-8153C590185A}" sibTransId="{57BB5C35-5DD0-45C0-AD74-D5E780E2B23D}"/>
    <dgm:cxn modelId="{E36B06ED-3930-4B77-A245-B297F8F03643}" type="presOf" srcId="{C062954B-6514-49C2-A938-12553B411D3E}" destId="{32F8E221-6B8C-49E9-AF92-8B68570F8FED}" srcOrd="0" destOrd="0" presId="urn:microsoft.com/office/officeart/2005/8/layout/hProcess9"/>
    <dgm:cxn modelId="{010FCB44-E70D-48EA-91DF-CA18C9E0EC6B}" type="presOf" srcId="{21CFC212-8D88-4957-8FA3-484C540537F0}" destId="{550EFE6C-BE85-4A91-AB72-602C83C77EE4}" srcOrd="0" destOrd="0" presId="urn:microsoft.com/office/officeart/2005/8/layout/hProcess9"/>
    <dgm:cxn modelId="{3592A2B2-329A-4208-BB65-DE9E29738FE8}" type="presParOf" srcId="{32F8E221-6B8C-49E9-AF92-8B68570F8FED}" destId="{1AB304DD-10DA-4D87-9513-6A1158B93447}" srcOrd="0" destOrd="0" presId="urn:microsoft.com/office/officeart/2005/8/layout/hProcess9"/>
    <dgm:cxn modelId="{1E8F0CD1-6D5E-4326-8A5D-34DE892AB515}" type="presParOf" srcId="{32F8E221-6B8C-49E9-AF92-8B68570F8FED}" destId="{03F5B1C9-A817-46BF-89D8-8C616E6CD363}" srcOrd="1" destOrd="0" presId="urn:microsoft.com/office/officeart/2005/8/layout/hProcess9"/>
    <dgm:cxn modelId="{9E60E146-7D92-4254-B2BC-DFBCB7F0AAB4}" type="presParOf" srcId="{03F5B1C9-A817-46BF-89D8-8C616E6CD363}" destId="{AC683637-50DD-4FF2-AC9F-91B74A8EE255}" srcOrd="0" destOrd="0" presId="urn:microsoft.com/office/officeart/2005/8/layout/hProcess9"/>
    <dgm:cxn modelId="{FAE5F0CC-25D6-41D0-832F-BE8E59C9F4CE}" type="presParOf" srcId="{03F5B1C9-A817-46BF-89D8-8C616E6CD363}" destId="{F620EAEA-6E01-48A3-8C16-B45770BDC26F}" srcOrd="1" destOrd="0" presId="urn:microsoft.com/office/officeart/2005/8/layout/hProcess9"/>
    <dgm:cxn modelId="{3D2198E2-4C25-4E87-8011-3810C20C84B9}" type="presParOf" srcId="{03F5B1C9-A817-46BF-89D8-8C616E6CD363}" destId="{550EFE6C-BE85-4A91-AB72-602C83C77EE4}" srcOrd="2" destOrd="0" presId="urn:microsoft.com/office/officeart/2005/8/layout/hProcess9"/>
    <dgm:cxn modelId="{C36AA5D8-8FEF-4B0D-8D32-3C20EF9CCE91}" type="presParOf" srcId="{03F5B1C9-A817-46BF-89D8-8C616E6CD363}" destId="{EAA93472-DD11-42C1-86D5-D35EFEC09A99}" srcOrd="3" destOrd="0" presId="urn:microsoft.com/office/officeart/2005/8/layout/hProcess9"/>
    <dgm:cxn modelId="{1D8DE858-FCF8-4ACE-A335-4B243DDF0443}" type="presParOf" srcId="{03F5B1C9-A817-46BF-89D8-8C616E6CD363}" destId="{23A1A5E6-AB61-4E43-9577-84988F7EA3BB}" srcOrd="4" destOrd="0" presId="urn:microsoft.com/office/officeart/2005/8/layout/hProcess9"/>
    <dgm:cxn modelId="{0FD5217A-B5DA-476C-94BE-33257EA2414F}" type="presParOf" srcId="{03F5B1C9-A817-46BF-89D8-8C616E6CD363}" destId="{65B5E99E-3423-45DC-862F-77BF36795FCE}" srcOrd="5" destOrd="0" presId="urn:microsoft.com/office/officeart/2005/8/layout/hProcess9"/>
    <dgm:cxn modelId="{FD4DCBF0-0012-4580-9421-24B6B88F6B4D}" type="presParOf" srcId="{03F5B1C9-A817-46BF-89D8-8C616E6CD363}" destId="{0ED2AEE1-14E9-4EDB-AC3D-99EEDFE3EC1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05F624-81DD-4953-92E4-8FF4B4AD5CE2}" type="doc">
      <dgm:prSet loTypeId="urn:microsoft.com/office/officeart/2005/8/layout/pyramid2" loCatId="pyramid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B1F1B6-BAF9-420E-AA54-9DBF918310F3}">
      <dgm:prSet phldrT="[Текст]"/>
      <dgm:spPr/>
      <dgm:t>
        <a:bodyPr/>
        <a:lstStyle/>
        <a:p>
          <a:r>
            <a:rPr lang="ru-RU" dirty="0" smtClean="0"/>
            <a:t>Нет осознанности при выборе предмета учениками </a:t>
          </a:r>
          <a:endParaRPr lang="ru-RU" dirty="0"/>
        </a:p>
      </dgm:t>
    </dgm:pt>
    <dgm:pt modelId="{B7E031B9-18EE-4C51-8840-9D284B40DAE4}" type="parTrans" cxnId="{B86C7352-7D89-469E-93FA-EBD1AA1D0650}">
      <dgm:prSet/>
      <dgm:spPr/>
      <dgm:t>
        <a:bodyPr/>
        <a:lstStyle/>
        <a:p>
          <a:endParaRPr lang="ru-RU"/>
        </a:p>
      </dgm:t>
    </dgm:pt>
    <dgm:pt modelId="{4CF02309-D51C-4BE0-B7C4-5B3D6CF46812}" type="sibTrans" cxnId="{B86C7352-7D89-469E-93FA-EBD1AA1D0650}">
      <dgm:prSet/>
      <dgm:spPr/>
      <dgm:t>
        <a:bodyPr/>
        <a:lstStyle/>
        <a:p>
          <a:endParaRPr lang="ru-RU"/>
        </a:p>
      </dgm:t>
    </dgm:pt>
    <dgm:pt modelId="{A9522D74-4667-44A9-B05C-B823063772DC}">
      <dgm:prSet phldrT="[Текст]"/>
      <dgm:spPr/>
      <dgm:t>
        <a:bodyPr/>
        <a:lstStyle/>
        <a:p>
          <a:r>
            <a:rPr lang="ru-RU" dirty="0" smtClean="0"/>
            <a:t>Отсутствие должного контроля и интереса со стороны родителей</a:t>
          </a:r>
          <a:endParaRPr lang="ru-RU" dirty="0"/>
        </a:p>
      </dgm:t>
    </dgm:pt>
    <dgm:pt modelId="{9AA856BE-9487-401B-B36E-D147494380E9}" type="parTrans" cxnId="{0CA13386-D275-491B-A032-4763FECFE886}">
      <dgm:prSet/>
      <dgm:spPr/>
      <dgm:t>
        <a:bodyPr/>
        <a:lstStyle/>
        <a:p>
          <a:endParaRPr lang="ru-RU"/>
        </a:p>
      </dgm:t>
    </dgm:pt>
    <dgm:pt modelId="{6326013E-91A2-466D-B5E4-DAAE62AC1F79}" type="sibTrans" cxnId="{0CA13386-D275-491B-A032-4763FECFE886}">
      <dgm:prSet/>
      <dgm:spPr/>
      <dgm:t>
        <a:bodyPr/>
        <a:lstStyle/>
        <a:p>
          <a:endParaRPr lang="ru-RU"/>
        </a:p>
      </dgm:t>
    </dgm:pt>
    <dgm:pt modelId="{3353D52F-A6D8-40CE-94FA-22F1408593C6}">
      <dgm:prSet phldrT="[Текст]"/>
      <dgm:spPr/>
      <dgm:t>
        <a:bodyPr/>
        <a:lstStyle/>
        <a:p>
          <a:r>
            <a:rPr lang="ru-RU" dirty="0" smtClean="0"/>
            <a:t>Формальный анализ, завышение оценок учителем</a:t>
          </a:r>
          <a:endParaRPr lang="ru-RU" dirty="0"/>
        </a:p>
      </dgm:t>
    </dgm:pt>
    <dgm:pt modelId="{294378C7-BF5C-45D0-AC57-58B8A4728039}" type="parTrans" cxnId="{9A01CE31-2ED1-4989-B1C1-2F4E7588CC21}">
      <dgm:prSet/>
      <dgm:spPr/>
      <dgm:t>
        <a:bodyPr/>
        <a:lstStyle/>
        <a:p>
          <a:endParaRPr lang="ru-RU"/>
        </a:p>
      </dgm:t>
    </dgm:pt>
    <dgm:pt modelId="{2C392BEA-D1EF-4F68-91E1-D73E47102478}" type="sibTrans" cxnId="{9A01CE31-2ED1-4989-B1C1-2F4E7588CC21}">
      <dgm:prSet/>
      <dgm:spPr/>
      <dgm:t>
        <a:bodyPr/>
        <a:lstStyle/>
        <a:p>
          <a:endParaRPr lang="ru-RU"/>
        </a:p>
      </dgm:t>
    </dgm:pt>
    <dgm:pt modelId="{9184601A-D759-4035-9B4B-60711EC39A6A}">
      <dgm:prSet/>
      <dgm:spPr/>
      <dgm:t>
        <a:bodyPr/>
        <a:lstStyle/>
        <a:p>
          <a:r>
            <a:rPr lang="ru-RU" dirty="0" smtClean="0"/>
            <a:t>Не учитываются индивидуальные, психологические особенности</a:t>
          </a:r>
          <a:endParaRPr lang="ru-RU" dirty="0"/>
        </a:p>
      </dgm:t>
    </dgm:pt>
    <dgm:pt modelId="{B7217A16-1191-47D9-B123-DB2DB929BE7D}" type="parTrans" cxnId="{5CEDC046-77F9-4767-A460-5FD19D82D7EB}">
      <dgm:prSet/>
      <dgm:spPr/>
    </dgm:pt>
    <dgm:pt modelId="{DE62F7AB-9344-4E2B-9850-85F5771C00EB}" type="sibTrans" cxnId="{5CEDC046-77F9-4767-A460-5FD19D82D7EB}">
      <dgm:prSet/>
      <dgm:spPr/>
    </dgm:pt>
    <dgm:pt modelId="{C20494F4-D4C0-443D-A2D9-83FBF420331C}" type="pres">
      <dgm:prSet presAssocID="{8D05F624-81DD-4953-92E4-8FF4B4AD5CE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D868053-6682-497C-8F7B-B529FA247233}" type="pres">
      <dgm:prSet presAssocID="{8D05F624-81DD-4953-92E4-8FF4B4AD5CE2}" presName="pyramid" presStyleLbl="node1" presStyleIdx="0" presStyleCnt="1"/>
      <dgm:spPr/>
    </dgm:pt>
    <dgm:pt modelId="{101433A5-EF71-4DB8-8F9B-766DB1BBC3E2}" type="pres">
      <dgm:prSet presAssocID="{8D05F624-81DD-4953-92E4-8FF4B4AD5CE2}" presName="theList" presStyleCnt="0"/>
      <dgm:spPr/>
    </dgm:pt>
    <dgm:pt modelId="{20434C13-7BCD-43E8-B1BB-A852D42D9CA6}" type="pres">
      <dgm:prSet presAssocID="{EAB1F1B6-BAF9-420E-AA54-9DBF918310F3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36636-9F50-483C-BCF2-88871139E37D}" type="pres">
      <dgm:prSet presAssocID="{EAB1F1B6-BAF9-420E-AA54-9DBF918310F3}" presName="aSpace" presStyleCnt="0"/>
      <dgm:spPr/>
    </dgm:pt>
    <dgm:pt modelId="{069D18FD-D7A6-4F2A-A7A0-8BA5E9C43F9D}" type="pres">
      <dgm:prSet presAssocID="{A9522D74-4667-44A9-B05C-B823063772DC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A3EF0-FEAE-445C-94B1-E033502A5292}" type="pres">
      <dgm:prSet presAssocID="{A9522D74-4667-44A9-B05C-B823063772DC}" presName="aSpace" presStyleCnt="0"/>
      <dgm:spPr/>
    </dgm:pt>
    <dgm:pt modelId="{D04D3A41-82D1-4654-9D6B-1CA0B8C7A9A6}" type="pres">
      <dgm:prSet presAssocID="{3353D52F-A6D8-40CE-94FA-22F1408593C6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421CE-06D8-46A9-9945-C314FBF971D1}" type="pres">
      <dgm:prSet presAssocID="{3353D52F-A6D8-40CE-94FA-22F1408593C6}" presName="aSpace" presStyleCnt="0"/>
      <dgm:spPr/>
    </dgm:pt>
    <dgm:pt modelId="{AF70F94F-DCC4-4813-9C75-0F1BFF205984}" type="pres">
      <dgm:prSet presAssocID="{9184601A-D759-4035-9B4B-60711EC39A6A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BD9AD8-4C43-4C27-A8AB-C7620A898B0B}" type="pres">
      <dgm:prSet presAssocID="{9184601A-D759-4035-9B4B-60711EC39A6A}" presName="aSpace" presStyleCnt="0"/>
      <dgm:spPr/>
    </dgm:pt>
  </dgm:ptLst>
  <dgm:cxnLst>
    <dgm:cxn modelId="{9A01CE31-2ED1-4989-B1C1-2F4E7588CC21}" srcId="{8D05F624-81DD-4953-92E4-8FF4B4AD5CE2}" destId="{3353D52F-A6D8-40CE-94FA-22F1408593C6}" srcOrd="2" destOrd="0" parTransId="{294378C7-BF5C-45D0-AC57-58B8A4728039}" sibTransId="{2C392BEA-D1EF-4F68-91E1-D73E47102478}"/>
    <dgm:cxn modelId="{6BD83104-8CFC-4EB6-A575-4B53395EEB1B}" type="presOf" srcId="{A9522D74-4667-44A9-B05C-B823063772DC}" destId="{069D18FD-D7A6-4F2A-A7A0-8BA5E9C43F9D}" srcOrd="0" destOrd="0" presId="urn:microsoft.com/office/officeart/2005/8/layout/pyramid2"/>
    <dgm:cxn modelId="{81EE93F5-BB8D-4AC6-AE28-DFC2FE5B5464}" type="presOf" srcId="{3353D52F-A6D8-40CE-94FA-22F1408593C6}" destId="{D04D3A41-82D1-4654-9D6B-1CA0B8C7A9A6}" srcOrd="0" destOrd="0" presId="urn:microsoft.com/office/officeart/2005/8/layout/pyramid2"/>
    <dgm:cxn modelId="{D5984FE9-5D6E-4ACC-B263-6091AC2D7C08}" type="presOf" srcId="{EAB1F1B6-BAF9-420E-AA54-9DBF918310F3}" destId="{20434C13-7BCD-43E8-B1BB-A852D42D9CA6}" srcOrd="0" destOrd="0" presId="urn:microsoft.com/office/officeart/2005/8/layout/pyramid2"/>
    <dgm:cxn modelId="{B86C7352-7D89-469E-93FA-EBD1AA1D0650}" srcId="{8D05F624-81DD-4953-92E4-8FF4B4AD5CE2}" destId="{EAB1F1B6-BAF9-420E-AA54-9DBF918310F3}" srcOrd="0" destOrd="0" parTransId="{B7E031B9-18EE-4C51-8840-9D284B40DAE4}" sibTransId="{4CF02309-D51C-4BE0-B7C4-5B3D6CF46812}"/>
    <dgm:cxn modelId="{499F5EC5-0D00-4E12-9B61-24AFE313CA85}" type="presOf" srcId="{9184601A-D759-4035-9B4B-60711EC39A6A}" destId="{AF70F94F-DCC4-4813-9C75-0F1BFF205984}" srcOrd="0" destOrd="0" presId="urn:microsoft.com/office/officeart/2005/8/layout/pyramid2"/>
    <dgm:cxn modelId="{0CA13386-D275-491B-A032-4763FECFE886}" srcId="{8D05F624-81DD-4953-92E4-8FF4B4AD5CE2}" destId="{A9522D74-4667-44A9-B05C-B823063772DC}" srcOrd="1" destOrd="0" parTransId="{9AA856BE-9487-401B-B36E-D147494380E9}" sibTransId="{6326013E-91A2-466D-B5E4-DAAE62AC1F79}"/>
    <dgm:cxn modelId="{5CEDC046-77F9-4767-A460-5FD19D82D7EB}" srcId="{8D05F624-81DD-4953-92E4-8FF4B4AD5CE2}" destId="{9184601A-D759-4035-9B4B-60711EC39A6A}" srcOrd="3" destOrd="0" parTransId="{B7217A16-1191-47D9-B123-DB2DB929BE7D}" sibTransId="{DE62F7AB-9344-4E2B-9850-85F5771C00EB}"/>
    <dgm:cxn modelId="{5CC01152-553C-487B-A801-7DB00416F012}" type="presOf" srcId="{8D05F624-81DD-4953-92E4-8FF4B4AD5CE2}" destId="{C20494F4-D4C0-443D-A2D9-83FBF420331C}" srcOrd="0" destOrd="0" presId="urn:microsoft.com/office/officeart/2005/8/layout/pyramid2"/>
    <dgm:cxn modelId="{BDCB77EE-1F14-4455-8C20-297A3943B1F7}" type="presParOf" srcId="{C20494F4-D4C0-443D-A2D9-83FBF420331C}" destId="{4D868053-6682-497C-8F7B-B529FA247233}" srcOrd="0" destOrd="0" presId="urn:microsoft.com/office/officeart/2005/8/layout/pyramid2"/>
    <dgm:cxn modelId="{BA19468D-F84F-4D5E-930D-48491521AF85}" type="presParOf" srcId="{C20494F4-D4C0-443D-A2D9-83FBF420331C}" destId="{101433A5-EF71-4DB8-8F9B-766DB1BBC3E2}" srcOrd="1" destOrd="0" presId="urn:microsoft.com/office/officeart/2005/8/layout/pyramid2"/>
    <dgm:cxn modelId="{78988A94-DFDA-4621-8101-1895CF2A6C26}" type="presParOf" srcId="{101433A5-EF71-4DB8-8F9B-766DB1BBC3E2}" destId="{20434C13-7BCD-43E8-B1BB-A852D42D9CA6}" srcOrd="0" destOrd="0" presId="urn:microsoft.com/office/officeart/2005/8/layout/pyramid2"/>
    <dgm:cxn modelId="{5E075E01-78F3-473C-AC54-3CCEA8C0BEDB}" type="presParOf" srcId="{101433A5-EF71-4DB8-8F9B-766DB1BBC3E2}" destId="{BAB36636-9F50-483C-BCF2-88871139E37D}" srcOrd="1" destOrd="0" presId="urn:microsoft.com/office/officeart/2005/8/layout/pyramid2"/>
    <dgm:cxn modelId="{2D3FE9B7-F78B-48D1-A95F-33499C2D73D2}" type="presParOf" srcId="{101433A5-EF71-4DB8-8F9B-766DB1BBC3E2}" destId="{069D18FD-D7A6-4F2A-A7A0-8BA5E9C43F9D}" srcOrd="2" destOrd="0" presId="urn:microsoft.com/office/officeart/2005/8/layout/pyramid2"/>
    <dgm:cxn modelId="{185F868C-AA4A-4836-8B6E-1C14DC874F0A}" type="presParOf" srcId="{101433A5-EF71-4DB8-8F9B-766DB1BBC3E2}" destId="{5B8A3EF0-FEAE-445C-94B1-E033502A5292}" srcOrd="3" destOrd="0" presId="urn:microsoft.com/office/officeart/2005/8/layout/pyramid2"/>
    <dgm:cxn modelId="{C8134EC2-E415-4FED-94D5-99E6A405B617}" type="presParOf" srcId="{101433A5-EF71-4DB8-8F9B-766DB1BBC3E2}" destId="{D04D3A41-82D1-4654-9D6B-1CA0B8C7A9A6}" srcOrd="4" destOrd="0" presId="urn:microsoft.com/office/officeart/2005/8/layout/pyramid2"/>
    <dgm:cxn modelId="{A933CD9A-6E3D-47E6-9B10-D87A9DE9C82C}" type="presParOf" srcId="{101433A5-EF71-4DB8-8F9B-766DB1BBC3E2}" destId="{1DF421CE-06D8-46A9-9945-C314FBF971D1}" srcOrd="5" destOrd="0" presId="urn:microsoft.com/office/officeart/2005/8/layout/pyramid2"/>
    <dgm:cxn modelId="{C4DEC6D1-D9A2-4CC6-8D8B-CDAE787ECFC7}" type="presParOf" srcId="{101433A5-EF71-4DB8-8F9B-766DB1BBC3E2}" destId="{AF70F94F-DCC4-4813-9C75-0F1BFF205984}" srcOrd="6" destOrd="0" presId="urn:microsoft.com/office/officeart/2005/8/layout/pyramid2"/>
    <dgm:cxn modelId="{D6FA0D2B-56AD-41C0-AA2A-97D264401B02}" type="presParOf" srcId="{101433A5-EF71-4DB8-8F9B-766DB1BBC3E2}" destId="{1CBD9AD8-4C43-4C27-A8AB-C7620A898B0B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62954B-6514-49C2-A938-12553B411D3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0B8AB0-898B-4595-B4DC-FEBD4F2BF5D2}">
      <dgm:prSet phldrT="[Текст]"/>
      <dgm:spPr/>
      <dgm:t>
        <a:bodyPr/>
        <a:lstStyle/>
        <a:p>
          <a:r>
            <a:rPr lang="ru-RU" dirty="0" smtClean="0"/>
            <a:t>Знакомство с нормативно-правовой базой. План классно-обобщающего контроля</a:t>
          </a:r>
          <a:endParaRPr lang="ru-RU" dirty="0"/>
        </a:p>
      </dgm:t>
    </dgm:pt>
    <dgm:pt modelId="{347A6AF2-7457-44EB-919A-F5068E5FF4E4}" type="parTrans" cxnId="{C66B2E44-8BAE-4194-9E18-D1D7AD897401}">
      <dgm:prSet/>
      <dgm:spPr/>
      <dgm:t>
        <a:bodyPr/>
        <a:lstStyle/>
        <a:p>
          <a:endParaRPr lang="ru-RU"/>
        </a:p>
      </dgm:t>
    </dgm:pt>
    <dgm:pt modelId="{891851B9-4A21-4FB2-8140-25321D307C18}" type="sibTrans" cxnId="{C66B2E44-8BAE-4194-9E18-D1D7AD897401}">
      <dgm:prSet/>
      <dgm:spPr/>
      <dgm:t>
        <a:bodyPr/>
        <a:lstStyle/>
        <a:p>
          <a:endParaRPr lang="ru-RU"/>
        </a:p>
      </dgm:t>
    </dgm:pt>
    <dgm:pt modelId="{21CFC212-8D88-4957-8FA3-484C540537F0}">
      <dgm:prSet phldrT="[Текст]"/>
      <dgm:spPr/>
      <dgm:t>
        <a:bodyPr/>
        <a:lstStyle/>
        <a:p>
          <a:r>
            <a:rPr lang="ru-RU" dirty="0" smtClean="0"/>
            <a:t>Анализ результатов ГИА, организация подготовки и диагностических работ. Составление индивидуального плана подготовки </a:t>
          </a:r>
          <a:endParaRPr lang="ru-RU" dirty="0"/>
        </a:p>
      </dgm:t>
    </dgm:pt>
    <dgm:pt modelId="{C272BFB2-9787-4B83-AD6E-B690C9E19F9C}" type="parTrans" cxnId="{F0FE55B5-266B-449D-AC74-709551722A38}">
      <dgm:prSet/>
      <dgm:spPr/>
      <dgm:t>
        <a:bodyPr/>
        <a:lstStyle/>
        <a:p>
          <a:endParaRPr lang="ru-RU"/>
        </a:p>
      </dgm:t>
    </dgm:pt>
    <dgm:pt modelId="{74A06BA6-A232-48A2-83A4-524826EE6377}" type="sibTrans" cxnId="{F0FE55B5-266B-449D-AC74-709551722A38}">
      <dgm:prSet/>
      <dgm:spPr/>
      <dgm:t>
        <a:bodyPr/>
        <a:lstStyle/>
        <a:p>
          <a:endParaRPr lang="ru-RU"/>
        </a:p>
      </dgm:t>
    </dgm:pt>
    <dgm:pt modelId="{9929E5D3-E209-4782-B58A-E701BD3974ED}">
      <dgm:prSet phldrT="[Текст]"/>
      <dgm:spPr/>
      <dgm:t>
        <a:bodyPr/>
        <a:lstStyle/>
        <a:p>
          <a:r>
            <a:rPr lang="ru-RU" dirty="0" err="1" smtClean="0"/>
            <a:t>Профориентационное</a:t>
          </a:r>
          <a:r>
            <a:rPr lang="ru-RU" dirty="0" smtClean="0"/>
            <a:t> тестирование, входная диагностика, «Разговоры на равных»</a:t>
          </a:r>
          <a:endParaRPr lang="ru-RU" dirty="0"/>
        </a:p>
      </dgm:t>
    </dgm:pt>
    <dgm:pt modelId="{F7F3F524-4833-48BC-9AA8-A25D6427FD68}" type="parTrans" cxnId="{21A8ABBA-E697-4648-B3F6-5884663D602C}">
      <dgm:prSet/>
      <dgm:spPr/>
      <dgm:t>
        <a:bodyPr/>
        <a:lstStyle/>
        <a:p>
          <a:endParaRPr lang="ru-RU"/>
        </a:p>
      </dgm:t>
    </dgm:pt>
    <dgm:pt modelId="{80CEB098-99DE-465C-9D70-AD8AAB6DCA46}" type="sibTrans" cxnId="{21A8ABBA-E697-4648-B3F6-5884663D602C}">
      <dgm:prSet/>
      <dgm:spPr/>
      <dgm:t>
        <a:bodyPr/>
        <a:lstStyle/>
        <a:p>
          <a:endParaRPr lang="ru-RU"/>
        </a:p>
      </dgm:t>
    </dgm:pt>
    <dgm:pt modelId="{FD19A0F8-93F6-4570-9ADA-42CC7E8A69AE}">
      <dgm:prSet/>
      <dgm:spPr/>
      <dgm:t>
        <a:bodyPr/>
        <a:lstStyle/>
        <a:p>
          <a:r>
            <a:rPr lang="ru-RU" dirty="0" smtClean="0"/>
            <a:t>Классные часы и родительские собрания с привлечением учителей-предметников, контроль посещаемости</a:t>
          </a:r>
          <a:endParaRPr lang="ru-RU" dirty="0"/>
        </a:p>
      </dgm:t>
    </dgm:pt>
    <dgm:pt modelId="{86CC7ACF-CAE8-4AC3-9A57-8153C590185A}" type="parTrans" cxnId="{9836FBDE-BF13-454C-A760-06AB86E54CAB}">
      <dgm:prSet/>
      <dgm:spPr/>
      <dgm:t>
        <a:bodyPr/>
        <a:lstStyle/>
        <a:p>
          <a:endParaRPr lang="ru-RU"/>
        </a:p>
      </dgm:t>
    </dgm:pt>
    <dgm:pt modelId="{57BB5C35-5DD0-45C0-AD74-D5E780E2B23D}" type="sibTrans" cxnId="{9836FBDE-BF13-454C-A760-06AB86E54CAB}">
      <dgm:prSet/>
      <dgm:spPr/>
      <dgm:t>
        <a:bodyPr/>
        <a:lstStyle/>
        <a:p>
          <a:endParaRPr lang="ru-RU"/>
        </a:p>
      </dgm:t>
    </dgm:pt>
    <dgm:pt modelId="{84CF8E0B-DFAF-45E7-B920-B0405A935C83}">
      <dgm:prSet/>
      <dgm:spPr/>
      <dgm:t>
        <a:bodyPr/>
        <a:lstStyle/>
        <a:p>
          <a:r>
            <a:rPr lang="ru-RU" dirty="0" smtClean="0"/>
            <a:t>Психолого-педагогические диагностики</a:t>
          </a:r>
          <a:endParaRPr lang="ru-RU" dirty="0"/>
        </a:p>
      </dgm:t>
    </dgm:pt>
    <dgm:pt modelId="{AB56C02A-926B-4722-ADD9-C783D6AC44BE}" type="parTrans" cxnId="{4CC23393-3FD6-4427-AE05-9B888EB042A0}">
      <dgm:prSet/>
      <dgm:spPr/>
      <dgm:t>
        <a:bodyPr/>
        <a:lstStyle/>
        <a:p>
          <a:endParaRPr lang="ru-RU"/>
        </a:p>
      </dgm:t>
    </dgm:pt>
    <dgm:pt modelId="{6D42CA56-3BBC-4E75-B9ED-65DC84966FA8}" type="sibTrans" cxnId="{4CC23393-3FD6-4427-AE05-9B888EB042A0}">
      <dgm:prSet/>
      <dgm:spPr/>
      <dgm:t>
        <a:bodyPr/>
        <a:lstStyle/>
        <a:p>
          <a:endParaRPr lang="ru-RU"/>
        </a:p>
      </dgm:t>
    </dgm:pt>
    <dgm:pt modelId="{32F8E221-6B8C-49E9-AF92-8B68570F8FED}" type="pres">
      <dgm:prSet presAssocID="{C062954B-6514-49C2-A938-12553B411D3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B304DD-10DA-4D87-9513-6A1158B93447}" type="pres">
      <dgm:prSet presAssocID="{C062954B-6514-49C2-A938-12553B411D3E}" presName="arrow" presStyleLbl="bgShp" presStyleIdx="0" presStyleCnt="1"/>
      <dgm:spPr/>
    </dgm:pt>
    <dgm:pt modelId="{03F5B1C9-A817-46BF-89D8-8C616E6CD363}" type="pres">
      <dgm:prSet presAssocID="{C062954B-6514-49C2-A938-12553B411D3E}" presName="linearProcess" presStyleCnt="0"/>
      <dgm:spPr/>
    </dgm:pt>
    <dgm:pt modelId="{AC683637-50DD-4FF2-AC9F-91B74A8EE255}" type="pres">
      <dgm:prSet presAssocID="{030B8AB0-898B-4595-B4DC-FEBD4F2BF5D2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0EAEA-6E01-48A3-8C16-B45770BDC26F}" type="pres">
      <dgm:prSet presAssocID="{891851B9-4A21-4FB2-8140-25321D307C18}" presName="sibTrans" presStyleCnt="0"/>
      <dgm:spPr/>
    </dgm:pt>
    <dgm:pt modelId="{550EFE6C-BE85-4A91-AB72-602C83C77EE4}" type="pres">
      <dgm:prSet presAssocID="{21CFC212-8D88-4957-8FA3-484C540537F0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A93472-DD11-42C1-86D5-D35EFEC09A99}" type="pres">
      <dgm:prSet presAssocID="{74A06BA6-A232-48A2-83A4-524826EE6377}" presName="sibTrans" presStyleCnt="0"/>
      <dgm:spPr/>
    </dgm:pt>
    <dgm:pt modelId="{23A1A5E6-AB61-4E43-9577-84988F7EA3BB}" type="pres">
      <dgm:prSet presAssocID="{9929E5D3-E209-4782-B58A-E701BD3974E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5E99E-3423-45DC-862F-77BF36795FCE}" type="pres">
      <dgm:prSet presAssocID="{80CEB098-99DE-465C-9D70-AD8AAB6DCA46}" presName="sibTrans" presStyleCnt="0"/>
      <dgm:spPr/>
    </dgm:pt>
    <dgm:pt modelId="{0ED2AEE1-14E9-4EDB-AC3D-99EEDFE3EC1F}" type="pres">
      <dgm:prSet presAssocID="{FD19A0F8-93F6-4570-9ADA-42CC7E8A69AE}" presName="textNode" presStyleLbl="node1" presStyleIdx="3" presStyleCnt="5" custLinFactX="93695" custLinFactNeighborX="100000" custLinFactNeighborY="1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DA6A3-3B52-4C80-A4A7-4D1B2F79D486}" type="pres">
      <dgm:prSet presAssocID="{57BB5C35-5DD0-45C0-AD74-D5E780E2B23D}" presName="sibTrans" presStyleCnt="0"/>
      <dgm:spPr/>
    </dgm:pt>
    <dgm:pt modelId="{0BF5F5E8-5AD6-4974-A528-6E65638DB74C}" type="pres">
      <dgm:prSet presAssocID="{84CF8E0B-DFAF-45E7-B920-B0405A935C83}" presName="textNode" presStyleLbl="node1" presStyleIdx="4" presStyleCnt="5" custLinFactX="-100000" custLinFactNeighborX="-152463" custLinFactNeighborY="-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C1533B-6581-4796-9C52-D312B3F89FE9}" type="presOf" srcId="{030B8AB0-898B-4595-B4DC-FEBD4F2BF5D2}" destId="{AC683637-50DD-4FF2-AC9F-91B74A8EE255}" srcOrd="0" destOrd="0" presId="urn:microsoft.com/office/officeart/2005/8/layout/hProcess9"/>
    <dgm:cxn modelId="{F0FE55B5-266B-449D-AC74-709551722A38}" srcId="{C062954B-6514-49C2-A938-12553B411D3E}" destId="{21CFC212-8D88-4957-8FA3-484C540537F0}" srcOrd="1" destOrd="0" parTransId="{C272BFB2-9787-4B83-AD6E-B690C9E19F9C}" sibTransId="{74A06BA6-A232-48A2-83A4-524826EE6377}"/>
    <dgm:cxn modelId="{9836FBDE-BF13-454C-A760-06AB86E54CAB}" srcId="{C062954B-6514-49C2-A938-12553B411D3E}" destId="{FD19A0F8-93F6-4570-9ADA-42CC7E8A69AE}" srcOrd="3" destOrd="0" parTransId="{86CC7ACF-CAE8-4AC3-9A57-8153C590185A}" sibTransId="{57BB5C35-5DD0-45C0-AD74-D5E780E2B23D}"/>
    <dgm:cxn modelId="{DF12947F-18CE-41C0-8AB1-C8F53A716601}" type="presOf" srcId="{FD19A0F8-93F6-4570-9ADA-42CC7E8A69AE}" destId="{0ED2AEE1-14E9-4EDB-AC3D-99EEDFE3EC1F}" srcOrd="0" destOrd="0" presId="urn:microsoft.com/office/officeart/2005/8/layout/hProcess9"/>
    <dgm:cxn modelId="{61004EFF-6898-4288-BD61-B140864C7C00}" type="presOf" srcId="{84CF8E0B-DFAF-45E7-B920-B0405A935C83}" destId="{0BF5F5E8-5AD6-4974-A528-6E65638DB74C}" srcOrd="0" destOrd="0" presId="urn:microsoft.com/office/officeart/2005/8/layout/hProcess9"/>
    <dgm:cxn modelId="{010FCB44-E70D-48EA-91DF-CA18C9E0EC6B}" type="presOf" srcId="{21CFC212-8D88-4957-8FA3-484C540537F0}" destId="{550EFE6C-BE85-4A91-AB72-602C83C77EE4}" srcOrd="0" destOrd="0" presId="urn:microsoft.com/office/officeart/2005/8/layout/hProcess9"/>
    <dgm:cxn modelId="{C66B2E44-8BAE-4194-9E18-D1D7AD897401}" srcId="{C062954B-6514-49C2-A938-12553B411D3E}" destId="{030B8AB0-898B-4595-B4DC-FEBD4F2BF5D2}" srcOrd="0" destOrd="0" parTransId="{347A6AF2-7457-44EB-919A-F5068E5FF4E4}" sibTransId="{891851B9-4A21-4FB2-8140-25321D307C18}"/>
    <dgm:cxn modelId="{E262AA96-E915-4604-8880-69C644CE9357}" type="presOf" srcId="{9929E5D3-E209-4782-B58A-E701BD3974ED}" destId="{23A1A5E6-AB61-4E43-9577-84988F7EA3BB}" srcOrd="0" destOrd="0" presId="urn:microsoft.com/office/officeart/2005/8/layout/hProcess9"/>
    <dgm:cxn modelId="{21A8ABBA-E697-4648-B3F6-5884663D602C}" srcId="{C062954B-6514-49C2-A938-12553B411D3E}" destId="{9929E5D3-E209-4782-B58A-E701BD3974ED}" srcOrd="2" destOrd="0" parTransId="{F7F3F524-4833-48BC-9AA8-A25D6427FD68}" sibTransId="{80CEB098-99DE-465C-9D70-AD8AAB6DCA46}"/>
    <dgm:cxn modelId="{E36B06ED-3930-4B77-A245-B297F8F03643}" type="presOf" srcId="{C062954B-6514-49C2-A938-12553B411D3E}" destId="{32F8E221-6B8C-49E9-AF92-8B68570F8FED}" srcOrd="0" destOrd="0" presId="urn:microsoft.com/office/officeart/2005/8/layout/hProcess9"/>
    <dgm:cxn modelId="{4CC23393-3FD6-4427-AE05-9B888EB042A0}" srcId="{C062954B-6514-49C2-A938-12553B411D3E}" destId="{84CF8E0B-DFAF-45E7-B920-B0405A935C83}" srcOrd="4" destOrd="0" parTransId="{AB56C02A-926B-4722-ADD9-C783D6AC44BE}" sibTransId="{6D42CA56-3BBC-4E75-B9ED-65DC84966FA8}"/>
    <dgm:cxn modelId="{3592A2B2-329A-4208-BB65-DE9E29738FE8}" type="presParOf" srcId="{32F8E221-6B8C-49E9-AF92-8B68570F8FED}" destId="{1AB304DD-10DA-4D87-9513-6A1158B93447}" srcOrd="0" destOrd="0" presId="urn:microsoft.com/office/officeart/2005/8/layout/hProcess9"/>
    <dgm:cxn modelId="{1E8F0CD1-6D5E-4326-8A5D-34DE892AB515}" type="presParOf" srcId="{32F8E221-6B8C-49E9-AF92-8B68570F8FED}" destId="{03F5B1C9-A817-46BF-89D8-8C616E6CD363}" srcOrd="1" destOrd="0" presId="urn:microsoft.com/office/officeart/2005/8/layout/hProcess9"/>
    <dgm:cxn modelId="{9E60E146-7D92-4254-B2BC-DFBCB7F0AAB4}" type="presParOf" srcId="{03F5B1C9-A817-46BF-89D8-8C616E6CD363}" destId="{AC683637-50DD-4FF2-AC9F-91B74A8EE255}" srcOrd="0" destOrd="0" presId="urn:microsoft.com/office/officeart/2005/8/layout/hProcess9"/>
    <dgm:cxn modelId="{FAE5F0CC-25D6-41D0-832F-BE8E59C9F4CE}" type="presParOf" srcId="{03F5B1C9-A817-46BF-89D8-8C616E6CD363}" destId="{F620EAEA-6E01-48A3-8C16-B45770BDC26F}" srcOrd="1" destOrd="0" presId="urn:microsoft.com/office/officeart/2005/8/layout/hProcess9"/>
    <dgm:cxn modelId="{3D2198E2-4C25-4E87-8011-3810C20C84B9}" type="presParOf" srcId="{03F5B1C9-A817-46BF-89D8-8C616E6CD363}" destId="{550EFE6C-BE85-4A91-AB72-602C83C77EE4}" srcOrd="2" destOrd="0" presId="urn:microsoft.com/office/officeart/2005/8/layout/hProcess9"/>
    <dgm:cxn modelId="{C36AA5D8-8FEF-4B0D-8D32-3C20EF9CCE91}" type="presParOf" srcId="{03F5B1C9-A817-46BF-89D8-8C616E6CD363}" destId="{EAA93472-DD11-42C1-86D5-D35EFEC09A99}" srcOrd="3" destOrd="0" presId="urn:microsoft.com/office/officeart/2005/8/layout/hProcess9"/>
    <dgm:cxn modelId="{1D8DE858-FCF8-4ACE-A335-4B243DDF0443}" type="presParOf" srcId="{03F5B1C9-A817-46BF-89D8-8C616E6CD363}" destId="{23A1A5E6-AB61-4E43-9577-84988F7EA3BB}" srcOrd="4" destOrd="0" presId="urn:microsoft.com/office/officeart/2005/8/layout/hProcess9"/>
    <dgm:cxn modelId="{0FD5217A-B5DA-476C-94BE-33257EA2414F}" type="presParOf" srcId="{03F5B1C9-A817-46BF-89D8-8C616E6CD363}" destId="{65B5E99E-3423-45DC-862F-77BF36795FCE}" srcOrd="5" destOrd="0" presId="urn:microsoft.com/office/officeart/2005/8/layout/hProcess9"/>
    <dgm:cxn modelId="{FD4DCBF0-0012-4580-9421-24B6B88F6B4D}" type="presParOf" srcId="{03F5B1C9-A817-46BF-89D8-8C616E6CD363}" destId="{0ED2AEE1-14E9-4EDB-AC3D-99EEDFE3EC1F}" srcOrd="6" destOrd="0" presId="urn:microsoft.com/office/officeart/2005/8/layout/hProcess9"/>
    <dgm:cxn modelId="{4D3DD33A-EF4C-4034-80D8-2C3C85298780}" type="presParOf" srcId="{03F5B1C9-A817-46BF-89D8-8C616E6CD363}" destId="{318DA6A3-3B52-4C80-A4A7-4D1B2F79D486}" srcOrd="7" destOrd="0" presId="urn:microsoft.com/office/officeart/2005/8/layout/hProcess9"/>
    <dgm:cxn modelId="{3463BD8B-77F0-4147-954D-829CDEF08FFA}" type="presParOf" srcId="{03F5B1C9-A817-46BF-89D8-8C616E6CD363}" destId="{0BF5F5E8-5AD6-4974-A528-6E65638DB74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304DD-10DA-4D87-9513-6A1158B93447}">
      <dsp:nvSpPr>
        <dsp:cNvPr id="0" name=""/>
        <dsp:cNvSpPr/>
      </dsp:nvSpPr>
      <dsp:spPr>
        <a:xfrm>
          <a:off x="602396" y="0"/>
          <a:ext cx="6827166" cy="406368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83637-50DD-4FF2-AC9F-91B74A8EE255}">
      <dsp:nvSpPr>
        <dsp:cNvPr id="0" name=""/>
        <dsp:cNvSpPr/>
      </dsp:nvSpPr>
      <dsp:spPr>
        <a:xfrm>
          <a:off x="4019" y="1219103"/>
          <a:ext cx="1933474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Знакомство с нормативно-правовой базой. План классно-обобщающего контроля</a:t>
          </a:r>
          <a:endParaRPr lang="ru-RU" sz="1600" kern="1200" dirty="0"/>
        </a:p>
      </dsp:txBody>
      <dsp:txXfrm>
        <a:off x="83368" y="1298452"/>
        <a:ext cx="1774776" cy="1466774"/>
      </dsp:txXfrm>
    </dsp:sp>
    <dsp:sp modelId="{550EFE6C-BE85-4A91-AB72-602C83C77EE4}">
      <dsp:nvSpPr>
        <dsp:cNvPr id="0" name=""/>
        <dsp:cNvSpPr/>
      </dsp:nvSpPr>
      <dsp:spPr>
        <a:xfrm>
          <a:off x="2034168" y="1219103"/>
          <a:ext cx="1933474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Анализ результатов ГИА, организация подготовки и диагностических работ </a:t>
          </a:r>
          <a:endParaRPr lang="ru-RU" sz="1600" kern="1200" dirty="0"/>
        </a:p>
      </dsp:txBody>
      <dsp:txXfrm>
        <a:off x="2113517" y="1298452"/>
        <a:ext cx="1774776" cy="1466774"/>
      </dsp:txXfrm>
    </dsp:sp>
    <dsp:sp modelId="{23A1A5E6-AB61-4E43-9577-84988F7EA3BB}">
      <dsp:nvSpPr>
        <dsp:cNvPr id="0" name=""/>
        <dsp:cNvSpPr/>
      </dsp:nvSpPr>
      <dsp:spPr>
        <a:xfrm>
          <a:off x="4064316" y="1219103"/>
          <a:ext cx="1933474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Выбор экзамена по меньшему количеству баллов, по желанию родителей</a:t>
          </a:r>
          <a:endParaRPr lang="ru-RU" sz="1600" kern="1200" dirty="0"/>
        </a:p>
      </dsp:txBody>
      <dsp:txXfrm>
        <a:off x="4143665" y="1298452"/>
        <a:ext cx="1774776" cy="1466774"/>
      </dsp:txXfrm>
    </dsp:sp>
    <dsp:sp modelId="{0ED2AEE1-14E9-4EDB-AC3D-99EEDFE3EC1F}">
      <dsp:nvSpPr>
        <dsp:cNvPr id="0" name=""/>
        <dsp:cNvSpPr/>
      </dsp:nvSpPr>
      <dsp:spPr>
        <a:xfrm>
          <a:off x="6094465" y="1219103"/>
          <a:ext cx="1933474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Классные часы, контроль посещаемости</a:t>
          </a:r>
          <a:endParaRPr lang="ru-RU" sz="1600" kern="1200" dirty="0"/>
        </a:p>
      </dsp:txBody>
      <dsp:txXfrm>
        <a:off x="6173814" y="1298452"/>
        <a:ext cx="1774776" cy="14667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868053-6682-497C-8F7B-B529FA247233}">
      <dsp:nvSpPr>
        <dsp:cNvPr id="0" name=""/>
        <dsp:cNvSpPr/>
      </dsp:nvSpPr>
      <dsp:spPr>
        <a:xfrm>
          <a:off x="711143" y="0"/>
          <a:ext cx="4063680" cy="406368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434C13-7BCD-43E8-B1BB-A852D42D9CA6}">
      <dsp:nvSpPr>
        <dsp:cNvPr id="0" name=""/>
        <dsp:cNvSpPr/>
      </dsp:nvSpPr>
      <dsp:spPr>
        <a:xfrm>
          <a:off x="2742983" y="406764"/>
          <a:ext cx="2641392" cy="7222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Нет осознанности при выборе предмета учениками </a:t>
          </a:r>
          <a:endParaRPr lang="ru-RU" sz="1300" kern="1200" dirty="0"/>
        </a:p>
      </dsp:txBody>
      <dsp:txXfrm>
        <a:off x="2778241" y="442022"/>
        <a:ext cx="2570876" cy="651739"/>
      </dsp:txXfrm>
    </dsp:sp>
    <dsp:sp modelId="{069D18FD-D7A6-4F2A-A7A0-8BA5E9C43F9D}">
      <dsp:nvSpPr>
        <dsp:cNvPr id="0" name=""/>
        <dsp:cNvSpPr/>
      </dsp:nvSpPr>
      <dsp:spPr>
        <a:xfrm>
          <a:off x="2742983" y="1219302"/>
          <a:ext cx="2641392" cy="7222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Отсутствие должного контроля и интереса со стороны родителей</a:t>
          </a:r>
          <a:endParaRPr lang="ru-RU" sz="1300" kern="1200" dirty="0"/>
        </a:p>
      </dsp:txBody>
      <dsp:txXfrm>
        <a:off x="2778241" y="1254560"/>
        <a:ext cx="2570876" cy="651739"/>
      </dsp:txXfrm>
    </dsp:sp>
    <dsp:sp modelId="{D04D3A41-82D1-4654-9D6B-1CA0B8C7A9A6}">
      <dsp:nvSpPr>
        <dsp:cNvPr id="0" name=""/>
        <dsp:cNvSpPr/>
      </dsp:nvSpPr>
      <dsp:spPr>
        <a:xfrm>
          <a:off x="2742983" y="2031840"/>
          <a:ext cx="2641392" cy="7222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Формальный анализ, завышение оценок учителем</a:t>
          </a:r>
          <a:endParaRPr lang="ru-RU" sz="1300" kern="1200" dirty="0"/>
        </a:p>
      </dsp:txBody>
      <dsp:txXfrm>
        <a:off x="2778241" y="2067098"/>
        <a:ext cx="2570876" cy="651739"/>
      </dsp:txXfrm>
    </dsp:sp>
    <dsp:sp modelId="{AF70F94F-DCC4-4813-9C75-0F1BFF205984}">
      <dsp:nvSpPr>
        <dsp:cNvPr id="0" name=""/>
        <dsp:cNvSpPr/>
      </dsp:nvSpPr>
      <dsp:spPr>
        <a:xfrm>
          <a:off x="2742983" y="2844377"/>
          <a:ext cx="2641392" cy="7222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Не учитываются индивидуальные, психологические особенности</a:t>
          </a:r>
          <a:endParaRPr lang="ru-RU" sz="1300" kern="1200" dirty="0"/>
        </a:p>
      </dsp:txBody>
      <dsp:txXfrm>
        <a:off x="2778241" y="2879635"/>
        <a:ext cx="2570876" cy="6517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304DD-10DA-4D87-9513-6A1158B93447}">
      <dsp:nvSpPr>
        <dsp:cNvPr id="0" name=""/>
        <dsp:cNvSpPr/>
      </dsp:nvSpPr>
      <dsp:spPr>
        <a:xfrm>
          <a:off x="602396" y="0"/>
          <a:ext cx="6827166" cy="406368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83637-50DD-4FF2-AC9F-91B74A8EE255}">
      <dsp:nvSpPr>
        <dsp:cNvPr id="0" name=""/>
        <dsp:cNvSpPr/>
      </dsp:nvSpPr>
      <dsp:spPr>
        <a:xfrm>
          <a:off x="3529" y="1219103"/>
          <a:ext cx="1543250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Знакомство с нормативно-правовой базой. План классно-обобщающего контроля</a:t>
          </a:r>
          <a:endParaRPr lang="ru-RU" sz="1000" kern="1200" dirty="0"/>
        </a:p>
      </dsp:txBody>
      <dsp:txXfrm>
        <a:off x="78864" y="1294438"/>
        <a:ext cx="1392580" cy="1474802"/>
      </dsp:txXfrm>
    </dsp:sp>
    <dsp:sp modelId="{550EFE6C-BE85-4A91-AB72-602C83C77EE4}">
      <dsp:nvSpPr>
        <dsp:cNvPr id="0" name=""/>
        <dsp:cNvSpPr/>
      </dsp:nvSpPr>
      <dsp:spPr>
        <a:xfrm>
          <a:off x="1623942" y="1219103"/>
          <a:ext cx="1543250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Анализ результатов ГИА, организация подготовки и диагностических работ. Составление индивидуального плана подготовки </a:t>
          </a:r>
          <a:endParaRPr lang="ru-RU" sz="1000" kern="1200" dirty="0"/>
        </a:p>
      </dsp:txBody>
      <dsp:txXfrm>
        <a:off x="1699277" y="1294438"/>
        <a:ext cx="1392580" cy="1474802"/>
      </dsp:txXfrm>
    </dsp:sp>
    <dsp:sp modelId="{23A1A5E6-AB61-4E43-9577-84988F7EA3BB}">
      <dsp:nvSpPr>
        <dsp:cNvPr id="0" name=""/>
        <dsp:cNvSpPr/>
      </dsp:nvSpPr>
      <dsp:spPr>
        <a:xfrm>
          <a:off x="3244354" y="1219103"/>
          <a:ext cx="1543250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err="1" smtClean="0"/>
            <a:t>Профориентационное</a:t>
          </a:r>
          <a:r>
            <a:rPr lang="ru-RU" sz="1000" kern="1200" dirty="0" smtClean="0"/>
            <a:t> тестирование, входная диагностика, «Разговоры на равных»</a:t>
          </a:r>
          <a:endParaRPr lang="ru-RU" sz="1000" kern="1200" dirty="0"/>
        </a:p>
      </dsp:txBody>
      <dsp:txXfrm>
        <a:off x="3319689" y="1294438"/>
        <a:ext cx="1392580" cy="1474802"/>
      </dsp:txXfrm>
    </dsp:sp>
    <dsp:sp modelId="{0ED2AEE1-14E9-4EDB-AC3D-99EEDFE3EC1F}">
      <dsp:nvSpPr>
        <dsp:cNvPr id="0" name=""/>
        <dsp:cNvSpPr/>
      </dsp:nvSpPr>
      <dsp:spPr>
        <a:xfrm>
          <a:off x="6387878" y="1251223"/>
          <a:ext cx="1543250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Классные часы и родительские собрания с привлечением учителей-предметников, контроль посещаемости</a:t>
          </a:r>
          <a:endParaRPr lang="ru-RU" sz="1000" kern="1200" dirty="0"/>
        </a:p>
      </dsp:txBody>
      <dsp:txXfrm>
        <a:off x="6463213" y="1326558"/>
        <a:ext cx="1392580" cy="1474802"/>
      </dsp:txXfrm>
    </dsp:sp>
    <dsp:sp modelId="{0BF5F5E8-5AD6-4974-A528-6E65638DB74C}">
      <dsp:nvSpPr>
        <dsp:cNvPr id="0" name=""/>
        <dsp:cNvSpPr/>
      </dsp:nvSpPr>
      <dsp:spPr>
        <a:xfrm>
          <a:off x="4824285" y="1218096"/>
          <a:ext cx="1543250" cy="16254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Психолого-педагогические диагностики</a:t>
          </a:r>
          <a:endParaRPr lang="ru-RU" sz="1000" kern="1200" dirty="0"/>
        </a:p>
      </dsp:txBody>
      <dsp:txXfrm>
        <a:off x="4899620" y="1293431"/>
        <a:ext cx="1392580" cy="1474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33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25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253" name="PlaceHolder 4"/>
          <p:cNvSpPr>
            <a:spLocks noGrp="1"/>
          </p:cNvSpPr>
          <p:nvPr>
            <p:ph type="dt" idx="1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254" name="PlaceHolder 5"/>
          <p:cNvSpPr>
            <a:spLocks noGrp="1"/>
          </p:cNvSpPr>
          <p:nvPr>
            <p:ph type="ftr" idx="1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ru-RU" sz="1400" b="0" strike="noStrike" spc="-1">
                <a:latin typeface="Times New Roman"/>
              </a:defRPr>
            </a:lvl1pPr>
          </a:lstStyle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255" name="PlaceHolder 6"/>
          <p:cNvSpPr>
            <a:spLocks noGrp="1"/>
          </p:cNvSpPr>
          <p:nvPr>
            <p:ph type="sldNum" idx="1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52F39E63-7B6C-4570-A230-A9A6983A478B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ln w="0">
            <a:noFill/>
          </a:ln>
        </p:spPr>
      </p:sp>
      <p:sp>
        <p:nvSpPr>
          <p:cNvPr id="320" name="PlaceHolder 2"/>
          <p:cNvSpPr>
            <a:spLocks noGrp="1"/>
          </p:cNvSpPr>
          <p:nvPr>
            <p:ph type="body"/>
          </p:nvPr>
        </p:nvSpPr>
        <p:spPr>
          <a:xfrm>
            <a:off x="679320" y="4690080"/>
            <a:ext cx="5438880" cy="444348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ru-RU" sz="2000" b="0" strike="noStrike" spc="-1">
                <a:latin typeface="Arial"/>
              </a:rPr>
              <a:t>Титульный слайд</a:t>
            </a:r>
          </a:p>
        </p:txBody>
      </p:sp>
      <p:sp>
        <p:nvSpPr>
          <p:cNvPr id="321" name="PlaceHolder 3"/>
          <p:cNvSpPr>
            <a:spLocks noGrp="1"/>
          </p:cNvSpPr>
          <p:nvPr>
            <p:ph type="sldNum" idx="24"/>
          </p:nvPr>
        </p:nvSpPr>
        <p:spPr>
          <a:xfrm>
            <a:off x="3849840" y="9378720"/>
            <a:ext cx="2945880" cy="49392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D69F683C-B6A6-4A28-B670-E721FAAC84FD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t>1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ln w="0">
            <a:noFill/>
          </a:ln>
        </p:spPr>
      </p:sp>
      <p:sp>
        <p:nvSpPr>
          <p:cNvPr id="323" name="PlaceHolder 2"/>
          <p:cNvSpPr>
            <a:spLocks noGrp="1"/>
          </p:cNvSpPr>
          <p:nvPr>
            <p:ph type="body"/>
          </p:nvPr>
        </p:nvSpPr>
        <p:spPr>
          <a:xfrm>
            <a:off x="679320" y="4690080"/>
            <a:ext cx="5438880" cy="444348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ru-RU" sz="2000" b="0" strike="noStrike" spc="-1">
                <a:latin typeface="Arial"/>
              </a:rPr>
              <a:t>Титульный слайд</a:t>
            </a:r>
          </a:p>
        </p:txBody>
      </p:sp>
      <p:sp>
        <p:nvSpPr>
          <p:cNvPr id="324" name="PlaceHolder 3"/>
          <p:cNvSpPr>
            <a:spLocks noGrp="1"/>
          </p:cNvSpPr>
          <p:nvPr>
            <p:ph type="sldNum" idx="25"/>
          </p:nvPr>
        </p:nvSpPr>
        <p:spPr>
          <a:xfrm>
            <a:off x="3849840" y="9378720"/>
            <a:ext cx="2945880" cy="49392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39DC196-D221-4787-A65E-78642ED9DD1D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t>2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ln w="0">
            <a:noFill/>
          </a:ln>
        </p:spPr>
      </p:sp>
      <p:sp>
        <p:nvSpPr>
          <p:cNvPr id="326" name="PlaceHolder 2"/>
          <p:cNvSpPr>
            <a:spLocks noGrp="1"/>
          </p:cNvSpPr>
          <p:nvPr>
            <p:ph type="body"/>
          </p:nvPr>
        </p:nvSpPr>
        <p:spPr>
          <a:xfrm>
            <a:off x="679320" y="4690080"/>
            <a:ext cx="5438880" cy="444348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t">
            <a:noAutofit/>
          </a:bodyPr>
          <a:lstStyle/>
          <a:p>
            <a:pPr marL="216000" indent="-216000">
              <a:lnSpc>
                <a:spcPct val="100000"/>
              </a:lnSpc>
              <a:buNone/>
            </a:pPr>
            <a:r>
              <a:rPr lang="ru-RU" sz="2000" b="0" strike="noStrike" spc="-1">
                <a:latin typeface="Arial"/>
              </a:rPr>
              <a:t>Титульный слайд</a:t>
            </a:r>
          </a:p>
        </p:txBody>
      </p:sp>
      <p:sp>
        <p:nvSpPr>
          <p:cNvPr id="327" name="PlaceHolder 3"/>
          <p:cNvSpPr>
            <a:spLocks noGrp="1"/>
          </p:cNvSpPr>
          <p:nvPr>
            <p:ph type="sldNum" idx="26"/>
          </p:nvPr>
        </p:nvSpPr>
        <p:spPr>
          <a:xfrm>
            <a:off x="3849840" y="9378720"/>
            <a:ext cx="2945880" cy="493920"/>
          </a:xfrm>
          <a:prstGeom prst="rect">
            <a:avLst/>
          </a:prstGeom>
          <a:noFill/>
          <a:ln w="0">
            <a:noFill/>
          </a:ln>
        </p:spPr>
        <p:txBody>
          <a:bodyPr lIns="91080" tIns="45360" rIns="91080" bIns="45360" numCol="1" spcCol="0" anchor="b">
            <a:noAutofit/>
          </a:bodyPr>
          <a:lstStyle>
            <a:lvl1pPr algn="r">
              <a:lnSpc>
                <a:spcPct val="100000"/>
              </a:lnSpc>
              <a:buNone/>
              <a:defRPr lang="ru-RU" sz="1200" b="0" strike="noStrike" spc="-1">
                <a:solidFill>
                  <a:srgbClr val="000000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4D2516F-20C9-4AC7-A385-1E57AF9F4579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t>3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EA9038F-004C-4FE2-8C66-F4EDC9DED37D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F7B3AF4-B149-4A76-A3EF-EB1934291D5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8481FDD-11BA-4D37-B0C4-F7B7AE6AE475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12B36BF-AE6C-4CC8-9BC0-54A75AB49D5F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7865989-26DF-42BA-A63F-D43848AC1F0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2B8DDE1-2C3B-427E-8C03-C06975E0E2B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F259091-C61F-4D69-8E76-5FF6E36BCEB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E01F569-ABEA-4ED3-9A46-48902C72BC0D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AB79F42-38B7-4EBB-A9F3-D46DF2E3BA1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9E7BAD4-C74C-47A7-BFF7-F22D3BA6DC1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FA05E47-F59A-4C55-A16C-FB6F1E85FA0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B5BBE77-1D2F-427D-A9DB-B0BA5859FAE8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15A5FCF-63BD-4DC2-A06A-45921D8B2E63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DE20646-2353-44E8-8071-A07DB839AF5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2894FB6-E4E6-4E31-97A5-56F71EBA6B3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A95E40F-236A-44C6-A4DE-F52F347C75A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056AD43-3B1E-4B7B-AF92-94BA8C1EB3F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74A632A-60BA-4B69-90D9-A198A88B8D1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A7D2233-7F9E-4715-8F38-38205DDC2F5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4A7BE49-EA6C-4925-AD7A-C16E105BA76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3D64A58D-D10E-417B-AE06-5D73C1AC51A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ECB9F2A-6A26-43CA-86E8-9188FAA115C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3684857-B673-4207-88F2-C670A6FC8545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8810A99-CD6C-410D-854C-BECC90E63F5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67FB36FF-2531-4F45-8804-506EA6669FF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CBCF70D1-B8D3-425E-97B0-54CE8FAFB93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2FD45650-07C7-4489-AAAC-7FA17537EAF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C18E06D2-9E9F-4035-8582-0A8B615305D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085A39EC-E4C0-4B3B-8D1C-3588B88E670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B529F135-DB08-409E-8D7D-9B67963D111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E32BEAAF-FBD1-4C64-A8B0-1BF11BF1B5D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7C58D609-7822-4A73-BD08-D578767575F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804065CD-5150-4E80-9CBE-67216D0177A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306BE68D-CCE3-41FF-BCCB-D978D85DF57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60FE3CD9-F525-49B9-B379-DE8E9DA9F12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7"/>
          </p:nvPr>
        </p:nvSpPr>
        <p:spPr/>
        <p:txBody>
          <a:bodyPr/>
          <a:lstStyle/>
          <a:p>
            <a:fld id="{8841CAD9-6049-4726-B5D6-5EC14BF6FD5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6649248-21E6-4C40-BB19-1E0DBE76C8FD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BE0654-3F04-4C73-B2C6-D5411E86B04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47528694-BFAB-43E0-9656-624091FFE6AE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C9940F8-EE54-4C7C-B788-A6040963477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4FD1C14-BC6A-4EDA-8B84-61F477CD23D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subTitle"/>
          </p:nvPr>
        </p:nvSpPr>
        <p:spPr>
          <a:xfrm>
            <a:off x="301680" y="343080"/>
            <a:ext cx="8686440" cy="2925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9D4D8FF-EFC9-4C15-8914-5C8E91558DE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DFEE13BE-965D-47D0-AAE6-B44637F94C0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5613101-171D-4DF7-B853-767BFA0189F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339676B4-5BD9-4260-B8CA-C0335DF4EB1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54A48758-84F5-483D-9F5F-EF1C3C339CF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3BBCFBB-4821-4774-8CA0-1F792269812C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4000"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9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50173D7-DD60-44E2-8520-EEE0834D3533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01680" y="33480"/>
            <a:ext cx="86864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/>
          <p:nvPr/>
        </p:nvPicPr>
        <p:blipFill>
          <a:blip r:embed="rId14"/>
          <a:stretch/>
        </p:blipFill>
        <p:spPr>
          <a:xfrm>
            <a:off x="0" y="0"/>
            <a:ext cx="9137520" cy="5147640"/>
          </a:xfrm>
          <a:prstGeom prst="rect">
            <a:avLst/>
          </a:prstGeom>
          <a:ln w="0">
            <a:noFill/>
          </a:ln>
        </p:spPr>
      </p:pic>
      <p:pic>
        <p:nvPicPr>
          <p:cNvPr id="6" name="Picture 6" descr="https://www.po-mayak.ru/upload/iblock/9ec/9ecb73e54779038d188628512a145e82.jpg"/>
          <p:cNvPicPr/>
          <p:nvPr/>
        </p:nvPicPr>
        <p:blipFill>
          <a:blip r:embed="rId15"/>
          <a:srcRect b="5279"/>
          <a:stretch/>
        </p:blipFill>
        <p:spPr>
          <a:xfrm>
            <a:off x="3706920" y="433800"/>
            <a:ext cx="1136880" cy="815040"/>
          </a:xfrm>
          <a:prstGeom prst="rect">
            <a:avLst/>
          </a:prstGeom>
          <a:ln w="0">
            <a:noFill/>
          </a:ln>
        </p:spPr>
      </p:pic>
      <p:pic>
        <p:nvPicPr>
          <p:cNvPr id="2" name="Рисунок 9"/>
          <p:cNvPicPr/>
          <p:nvPr/>
        </p:nvPicPr>
        <p:blipFill>
          <a:blip r:embed="rId16"/>
          <a:stretch/>
        </p:blipFill>
        <p:spPr>
          <a:xfrm>
            <a:off x="537480" y="424800"/>
            <a:ext cx="2343960" cy="8240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39640" y="2296440"/>
            <a:ext cx="5507640" cy="101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100" b="1" strike="noStrike" spc="-1">
                <a:solidFill>
                  <a:srgbClr val="404040"/>
                </a:solidFill>
                <a:latin typeface="Arial"/>
                <a:ea typeface="Rosatom Light"/>
              </a:rPr>
              <a:t>Перебивочный слайд</a:t>
            </a:r>
            <a:endParaRPr lang="ru-RU" sz="4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539640" y="1238040"/>
            <a:ext cx="5507640" cy="57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ru-RU" sz="4100" b="1" strike="noStrike" spc="-1">
                <a:solidFill>
                  <a:srgbClr val="404040"/>
                </a:solidFill>
                <a:latin typeface="Arial"/>
                <a:ea typeface="Rosatom Light"/>
              </a:rPr>
              <a:t>Нумерация</a:t>
            </a:r>
            <a:endParaRPr lang="ru-RU" sz="41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6"/>
          <p:cNvPicPr/>
          <p:nvPr/>
        </p:nvPicPr>
        <p:blipFill>
          <a:blip r:embed="rId14"/>
          <a:stretch/>
        </p:blipFill>
        <p:spPr>
          <a:xfrm>
            <a:off x="2880" y="0"/>
            <a:ext cx="9137520" cy="5147640"/>
          </a:xfrm>
          <a:prstGeom prst="rect">
            <a:avLst/>
          </a:prstGeom>
          <a:ln w="0">
            <a:noFill/>
          </a:ln>
        </p:spPr>
      </p:pic>
      <p:pic>
        <p:nvPicPr>
          <p:cNvPr id="42" name="Picture 6"/>
          <p:cNvPicPr/>
          <p:nvPr/>
        </p:nvPicPr>
        <p:blipFill>
          <a:blip r:embed="rId15"/>
          <a:stretch/>
        </p:blipFill>
        <p:spPr>
          <a:xfrm>
            <a:off x="0" y="0"/>
            <a:ext cx="9137520" cy="514764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39640" y="2296440"/>
            <a:ext cx="5507640" cy="101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100" b="1" strike="noStrike" spc="-1">
                <a:solidFill>
                  <a:srgbClr val="404040"/>
                </a:solidFill>
                <a:latin typeface="Arial"/>
                <a:ea typeface="Rosatom Light"/>
              </a:rPr>
              <a:t>Перебивочный слайд</a:t>
            </a:r>
            <a:endParaRPr lang="ru-RU" sz="4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39640" y="1238040"/>
            <a:ext cx="5507640" cy="57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r>
              <a:rPr lang="ru-RU" sz="4100" b="1" strike="noStrike" spc="-1">
                <a:solidFill>
                  <a:srgbClr val="404040"/>
                </a:solidFill>
                <a:latin typeface="Arial"/>
                <a:ea typeface="Rosatom Light"/>
              </a:rPr>
              <a:t>Нумерация</a:t>
            </a:r>
            <a:endParaRPr lang="ru-RU" sz="41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6" descr="https://www.po-mayak.ru/upload/iblock/9ec/9ecb73e54779038d188628512a145e82.jpg"/>
          <p:cNvPicPr/>
          <p:nvPr/>
        </p:nvPicPr>
        <p:blipFill>
          <a:blip r:embed="rId14"/>
          <a:stretch/>
        </p:blipFill>
        <p:spPr>
          <a:xfrm>
            <a:off x="8326080" y="354960"/>
            <a:ext cx="435240" cy="329400"/>
          </a:xfrm>
          <a:prstGeom prst="rect">
            <a:avLst/>
          </a:prstGeom>
          <a:ln w="0">
            <a:noFill/>
          </a:ln>
        </p:spPr>
      </p:pic>
      <p:pic>
        <p:nvPicPr>
          <p:cNvPr id="82" name="Рисунок 4"/>
          <p:cNvPicPr/>
          <p:nvPr/>
        </p:nvPicPr>
        <p:blipFill>
          <a:blip r:embed="rId15"/>
          <a:stretch/>
        </p:blipFill>
        <p:spPr>
          <a:xfrm>
            <a:off x="7073280" y="358920"/>
            <a:ext cx="926280" cy="325440"/>
          </a:xfrm>
          <a:prstGeom prst="rect">
            <a:avLst/>
          </a:prstGeom>
          <a:ln w="0">
            <a:noFill/>
          </a:ln>
        </p:spPr>
      </p:pic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301680" y="343080"/>
            <a:ext cx="8686440" cy="630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400" b="0" strike="noStrike" spc="-1">
                <a:solidFill>
                  <a:srgbClr val="414042"/>
                </a:solidFill>
                <a:latin typeface="Arial"/>
              </a:rPr>
              <a:t>Образец заголовка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dt" idx="1"/>
          </p:nvPr>
        </p:nvSpPr>
        <p:spPr>
          <a:xfrm>
            <a:off x="6477120" y="57240"/>
            <a:ext cx="251424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414042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ftr" idx="2"/>
          </p:nvPr>
        </p:nvSpPr>
        <p:spPr>
          <a:xfrm>
            <a:off x="3124080" y="57240"/>
            <a:ext cx="335232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sldNum" idx="3"/>
          </p:nvPr>
        </p:nvSpPr>
        <p:spPr>
          <a:xfrm>
            <a:off x="468360" y="4857840"/>
            <a:ext cx="8523000" cy="18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414042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Эффективное управление временем и ресурсами.                                                                                            </a:t>
            </a:r>
            <a:fld id="{DFCDCC03-BFFA-4C47-B63D-A4086C7B55AE}" type="slidenum">
              <a:rPr lang="ru-RU" sz="1400" b="0" strike="noStrike" spc="-1">
                <a:solidFill>
                  <a:srgbClr val="414042"/>
                </a:solidFill>
                <a:latin typeface="Arial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414042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414042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14042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14042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414042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6" descr="https://www.po-mayak.ru/upload/iblock/9ec/9ecb73e54779038d188628512a145e82.jpg"/>
          <p:cNvPicPr/>
          <p:nvPr/>
        </p:nvPicPr>
        <p:blipFill>
          <a:blip r:embed="rId14"/>
          <a:stretch/>
        </p:blipFill>
        <p:spPr>
          <a:xfrm>
            <a:off x="8326080" y="354960"/>
            <a:ext cx="435240" cy="329400"/>
          </a:xfrm>
          <a:prstGeom prst="rect">
            <a:avLst/>
          </a:prstGeom>
          <a:ln w="0">
            <a:noFill/>
          </a:ln>
        </p:spPr>
      </p:pic>
      <p:pic>
        <p:nvPicPr>
          <p:cNvPr id="125" name="Рисунок 4"/>
          <p:cNvPicPr/>
          <p:nvPr/>
        </p:nvPicPr>
        <p:blipFill>
          <a:blip r:embed="rId15"/>
          <a:stretch/>
        </p:blipFill>
        <p:spPr>
          <a:xfrm>
            <a:off x="7073280" y="358920"/>
            <a:ext cx="926280" cy="325440"/>
          </a:xfrm>
          <a:prstGeom prst="rect">
            <a:avLst/>
          </a:prstGeom>
          <a:ln w="0">
            <a:noFill/>
          </a:ln>
        </p:spPr>
      </p:pic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304920" y="343080"/>
            <a:ext cx="8686440" cy="6282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400" b="0" strike="noStrike" spc="-1">
                <a:solidFill>
                  <a:srgbClr val="414042"/>
                </a:solidFill>
                <a:latin typeface="Arial"/>
              </a:rPr>
              <a:t>Образец заголовка</a:t>
            </a: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304920" y="1165680"/>
            <a:ext cx="8686440" cy="33940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414042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414042"/>
                </a:solidFill>
                <a:latin typeface="Arial"/>
              </a:rPr>
              <a:t>Образец текста</a:t>
            </a: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414042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414042"/>
                </a:solidFill>
                <a:latin typeface="Arial"/>
              </a:rPr>
              <a:t>Второй уровень</a:t>
            </a: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414042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414042"/>
                </a:solidFill>
                <a:latin typeface="Arial"/>
              </a:rPr>
              <a:t>Третий уровень</a:t>
            </a: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414042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Четвертый уровень</a:t>
            </a: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414042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Пятый уровень</a:t>
            </a:r>
          </a:p>
        </p:txBody>
      </p:sp>
      <p:sp>
        <p:nvSpPr>
          <p:cNvPr id="128" name="PlaceHolder 3"/>
          <p:cNvSpPr>
            <a:spLocks noGrp="1"/>
          </p:cNvSpPr>
          <p:nvPr>
            <p:ph type="dt" idx="4"/>
          </p:nvPr>
        </p:nvSpPr>
        <p:spPr>
          <a:xfrm>
            <a:off x="6477120" y="57240"/>
            <a:ext cx="251424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414042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ftr" idx="5"/>
          </p:nvPr>
        </p:nvSpPr>
        <p:spPr>
          <a:xfrm>
            <a:off x="3581280" y="57240"/>
            <a:ext cx="289512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30" name="PlaceHolder 5"/>
          <p:cNvSpPr>
            <a:spLocks noGrp="1"/>
          </p:cNvSpPr>
          <p:nvPr>
            <p:ph type="sldNum" idx="6"/>
          </p:nvPr>
        </p:nvSpPr>
        <p:spPr>
          <a:xfrm>
            <a:off x="468360" y="4857840"/>
            <a:ext cx="8523000" cy="18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414042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fld id="{33E794BF-6D45-4CE7-92CC-B2221360C64C}" type="slidenum">
              <a:rPr lang="ru-RU" sz="1400" b="0" strike="noStrike" spc="-1">
                <a:solidFill>
                  <a:srgbClr val="414042"/>
                </a:solidFill>
                <a:latin typeface="Arial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6" descr="https://www.po-mayak.ru/upload/iblock/9ec/9ecb73e54779038d188628512a145e82.jpg"/>
          <p:cNvPicPr/>
          <p:nvPr/>
        </p:nvPicPr>
        <p:blipFill>
          <a:blip r:embed="rId14"/>
          <a:stretch/>
        </p:blipFill>
        <p:spPr>
          <a:xfrm>
            <a:off x="8326080" y="354960"/>
            <a:ext cx="435240" cy="329400"/>
          </a:xfrm>
          <a:prstGeom prst="rect">
            <a:avLst/>
          </a:prstGeom>
          <a:ln w="0">
            <a:noFill/>
          </a:ln>
        </p:spPr>
      </p:pic>
      <p:pic>
        <p:nvPicPr>
          <p:cNvPr id="168" name="Рисунок 4"/>
          <p:cNvPicPr/>
          <p:nvPr/>
        </p:nvPicPr>
        <p:blipFill>
          <a:blip r:embed="rId15"/>
          <a:stretch/>
        </p:blipFill>
        <p:spPr>
          <a:xfrm>
            <a:off x="7073280" y="358920"/>
            <a:ext cx="926280" cy="325440"/>
          </a:xfrm>
          <a:prstGeom prst="rect">
            <a:avLst/>
          </a:prstGeom>
          <a:ln w="0">
            <a:noFill/>
          </a:ln>
        </p:spPr>
      </p:pic>
      <p:sp>
        <p:nvSpPr>
          <p:cNvPr id="169" name="PlaceHolder 1"/>
          <p:cNvSpPr>
            <a:spLocks noGrp="1"/>
          </p:cNvSpPr>
          <p:nvPr>
            <p:ph type="sldNum" idx="7"/>
          </p:nvPr>
        </p:nvSpPr>
        <p:spPr>
          <a:xfrm>
            <a:off x="8259840" y="4836240"/>
            <a:ext cx="626760" cy="28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003274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fld id="{C4D2B493-1430-44AF-95D4-8FE60D7104C3}" type="slidenum">
              <a:rPr lang="ru-RU" sz="1400" b="0" strike="noStrike" spc="-1">
                <a:solidFill>
                  <a:srgbClr val="003274"/>
                </a:solidFill>
                <a:latin typeface="Arial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Picture 6"/>
          <p:cNvPicPr/>
          <p:nvPr/>
        </p:nvPicPr>
        <p:blipFill>
          <a:blip r:embed="rId14"/>
          <a:stretch/>
        </p:blipFill>
        <p:spPr>
          <a:xfrm>
            <a:off x="2880" y="0"/>
            <a:ext cx="9137520" cy="5147640"/>
          </a:xfrm>
          <a:prstGeom prst="rect">
            <a:avLst/>
          </a:prstGeom>
          <a:ln w="0">
            <a:noFill/>
          </a:ln>
        </p:spPr>
      </p:pic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301680" y="343080"/>
            <a:ext cx="8686440" cy="630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Образец заголовка</a:t>
            </a:r>
          </a:p>
        </p:txBody>
      </p:sp>
      <p:sp>
        <p:nvSpPr>
          <p:cNvPr id="210" name="PlaceHolder 2"/>
          <p:cNvSpPr>
            <a:spLocks noGrp="1"/>
          </p:cNvSpPr>
          <p:nvPr>
            <p:ph type="dt" idx="8"/>
          </p:nvPr>
        </p:nvSpPr>
        <p:spPr>
          <a:xfrm>
            <a:off x="6477120" y="57240"/>
            <a:ext cx="251424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&lt;дата/время&gt;</a:t>
            </a:r>
            <a:endParaRPr lang="ru-RU" sz="1400" b="0" strike="noStrike" spc="-1">
              <a:latin typeface="Times New Roman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ftr" idx="9"/>
          </p:nvPr>
        </p:nvSpPr>
        <p:spPr>
          <a:xfrm>
            <a:off x="3124080" y="57240"/>
            <a:ext cx="3352320" cy="216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buNone/>
              <a:defRPr lang="ru-RU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212" name="PlaceHolder 4"/>
          <p:cNvSpPr>
            <a:spLocks noGrp="1"/>
          </p:cNvSpPr>
          <p:nvPr>
            <p:ph type="sldNum" idx="10"/>
          </p:nvPr>
        </p:nvSpPr>
        <p:spPr>
          <a:xfrm>
            <a:off x="468360" y="4857840"/>
            <a:ext cx="8523000" cy="182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Эффективное управление временем и ресурсами.                                                                                            </a:t>
            </a:r>
            <a:fld id="{A8A2ED6B-1375-4188-A169-05A440CF3328}" type="slidenum">
              <a:rPr lang="ru-RU" sz="14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  <p:sp>
        <p:nvSpPr>
          <p:cNvPr id="213" name="PlaceHolder 5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mailto:falileeva-elena@mail.ru" TargetMode="External"/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/>
          </p:nvPr>
        </p:nvSpPr>
        <p:spPr>
          <a:xfrm>
            <a:off x="539640" y="1238040"/>
            <a:ext cx="5507640" cy="57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TextBox 8"/>
          <p:cNvSpPr/>
          <p:nvPr/>
        </p:nvSpPr>
        <p:spPr>
          <a:xfrm>
            <a:off x="323640" y="4064760"/>
            <a:ext cx="5832360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595959"/>
                </a:solidFill>
                <a:latin typeface="Times New Roman"/>
              </a:rPr>
              <a:t>Директор МОУ: Шерловогорская СОШ № 47 </a:t>
            </a:r>
            <a:endParaRPr lang="ru-RU" sz="20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2000" b="0" strike="noStrike" spc="-1">
                <a:solidFill>
                  <a:srgbClr val="595959"/>
                </a:solidFill>
                <a:latin typeface="Times New Roman"/>
              </a:rPr>
              <a:t>Фалилеева Елена Владимировна 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258" name="Picture 2" descr="Главное изображение школы."/>
          <p:cNvPicPr/>
          <p:nvPr/>
        </p:nvPicPr>
        <p:blipFill>
          <a:blip r:embed="rId3"/>
          <a:stretch/>
        </p:blipFill>
        <p:spPr>
          <a:xfrm>
            <a:off x="467640" y="1347480"/>
            <a:ext cx="4331880" cy="2574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</p:spTree>
  </p:cSld>
  <p:clrMapOvr>
    <a:masterClrMapping/>
  </p:clrMapOvr>
  <p:transition spd="med"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686440" cy="500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РАБОТА С ПРОБЛЕМАМИ</a:t>
            </a:r>
            <a:r>
              <a:rPr sz="1800"/>
              <a:t/>
            </a:r>
            <a:br>
              <a:rPr sz="1800"/>
            </a:b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93" name="Таблица 4"/>
          <p:cNvGraphicFramePr/>
          <p:nvPr/>
        </p:nvGraphicFramePr>
        <p:xfrm>
          <a:off x="323640" y="1073160"/>
          <a:ext cx="8686440" cy="4034400"/>
        </p:xfrm>
        <a:graphic>
          <a:graphicData uri="http://schemas.openxmlformats.org/drawingml/2006/table">
            <a:tbl>
              <a:tblPr/>
              <a:tblGrid>
                <a:gridCol w="8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22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6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№ п/п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Проблема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Формальный анализ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Сообщение родителям/ученика без получения обратной связи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Отсутствие контроля со стороны учителя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Родители не проявляют интерес  к успеваемости ребенка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Диагностика и анализ работ проводится по шаблону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Нет осознанности в выборе предмета, как  итог нет упора к подготовки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Необъективная оценка педагога (завышенная)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6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Не учитываются  индивидуальные, психологические/возрастные особенности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Изменения стандартов, требований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Отсутствие родителей на собрании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Отсутствие контроля со стороны родителей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marL="82440" marR="82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94" name="PlaceHolder 2"/>
          <p:cNvSpPr>
            <a:spLocks noGrp="1"/>
          </p:cNvSpPr>
          <p:nvPr>
            <p:ph type="sldNum" idx="20"/>
          </p:nvPr>
        </p:nvSpPr>
        <p:spPr>
          <a:xfrm>
            <a:off x="8532360" y="4731840"/>
            <a:ext cx="386640" cy="236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0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8D5E0010-9903-4D42-AF1B-3A82FA36EA5C}" type="slidenum">
              <a:rPr lang="ru-RU" sz="1000" b="0" strike="noStrike" spc="-1">
                <a:solidFill>
                  <a:srgbClr val="000000"/>
                </a:solidFill>
                <a:latin typeface="Times New Roman"/>
              </a:rPr>
              <a:t>10</a:t>
            </a:fld>
            <a:endParaRPr lang="ru-RU" sz="1000" b="0" strike="noStrike" spc="-1">
              <a:latin typeface="Times New Roman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PlaceHolder 1"/>
          <p:cNvSpPr>
            <a:spLocks noGrp="1"/>
          </p:cNvSpPr>
          <p:nvPr>
            <p:ph type="title"/>
          </p:nvPr>
        </p:nvSpPr>
        <p:spPr>
          <a:xfrm>
            <a:off x="251640" y="345600"/>
            <a:ext cx="8686440" cy="314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Карта целевого состояния процесса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96" name="Таблица 4"/>
          <p:cNvGraphicFramePr/>
          <p:nvPr/>
        </p:nvGraphicFramePr>
        <p:xfrm>
          <a:off x="321480" y="987480"/>
          <a:ext cx="8590320" cy="3931920"/>
        </p:xfrm>
        <a:graphic>
          <a:graphicData uri="http://schemas.openxmlformats.org/drawingml/2006/table">
            <a:tbl>
              <a:tblPr/>
              <a:tblGrid>
                <a:gridCol w="701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1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2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5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4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Аналитический</a:t>
                      </a:r>
                      <a:r>
                        <a:rPr sz="800"/>
                        <a:t/>
                      </a:r>
                      <a:br>
                        <a:rPr sz="800"/>
                      </a:b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Вводный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Деятельностный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(учебный)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Организационный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(внеурочный)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Администрация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Знакомство учителя, учащихся и родителей с нормативно-правовой базой. Продолжаем проведение мероприятий в рамках реализации «Дорожной карты» по подготовки к ГИА.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Сбор сведений по выбору предмета, личные данные на основании проведенной беседы по методике «Разговоры на равных»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Разработка предложений, направленных на усовершенствование системы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Родительское собрание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Консультации родителей при необходимости.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Тематическое родительское собрание по итогам репетиционных работ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Анализ успеваемости, Издание приказа о допуске к ГИА. Документальное сопровождение экзаменов.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Утверждение и контроль использования различных форм диагностики знаний учащихся.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1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Учитель-предметник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Анализ предыдущих результатов ГИА, анализ репетиционных экзаменов.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Выявление группы риска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Составление индивидуального плана подготовки для учащихся из группы риска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Организация вводного, текущего и итогового повторения, формирование навыка оформления экзаменационных работ.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Формат репетиционных работ приблизить к формату проведения ОГЭ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Снижение нагрузки, не относящейся к педагогической деятельности.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 Обучение педагогов психологическому сопровождению учащихся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 Дополнительные занятия, консультации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Организация самостоятельной работы учащихся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Диагностика и анализ ЗУМ по материалам ГИА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1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Классный руководитель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Классные часы с привлечением учителей-предметников с разбором имеющихся проблем, рекомендациями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Классные часы по профориентации.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Приглашение представителей средне-специальных учебных заведений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Контроль посещаемости и успеваемости, информирование родителей.</a:t>
                      </a:r>
                      <a:endParaRPr lang="ru-RU" sz="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Проведение регулярных заседаний Совета профилактики для родителей детей группы риска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Делегирование ответственности за посещение собраний на классные родительские комитеты индивидуальные собеседования с детьми и родителями по вопросам ГИА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Составление и утверждение списка предметов по выбору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" name="Таблица 3"/>
          <p:cNvGraphicFramePr/>
          <p:nvPr/>
        </p:nvGraphicFramePr>
        <p:xfrm>
          <a:off x="454320" y="1103040"/>
          <a:ext cx="8424720" cy="3383280"/>
        </p:xfrm>
        <a:graphic>
          <a:graphicData uri="http://schemas.openxmlformats.org/drawingml/2006/table">
            <a:tbl>
              <a:tblPr/>
              <a:tblGrid>
                <a:gridCol w="669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6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3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1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70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Педагог -психолог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Психолого-педагогические диагностики: «Выбор предметов ГИА», «Уровень тревожности», Анкета  «Самооценка психологической готовности к ЕГЭ»</a:t>
                      </a:r>
                      <a:endParaRPr lang="ru-RU" sz="105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(модификация методики М.Ю.Чибисовой)</a:t>
                      </a:r>
                      <a:endParaRPr lang="ru-RU" sz="105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Участие в заседаниях Совета профилактики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Участие в родительских собраниях и индивидуальных собеседованиях с родителями и обучающимися. Проведение анкетирования с родителями и детьми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Анализ анкет и диагностики 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28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Ученик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Выполнение входной диагностики. Профориентационное тестирование. Проведение беседы с учителем («Разговоры на равных»)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Выполнение текущих работ, домашних заданий.</a:t>
                      </a:r>
                      <a:endParaRPr lang="ru-RU" sz="105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Выполнение заданий в рамках реализации мероприятий по подготовке к ГИА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Самообразование, оформление доски визуализации достижений</a:t>
                      </a:r>
                      <a:endParaRPr lang="ru-RU" sz="1050" b="0" strike="noStrike" spc="-1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Выбор предметов для сдачи  ОГЭ, ЕГЭ 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  <a:tabLst>
                          <a:tab pos="905040" algn="l"/>
                        </a:tabLst>
                      </a:pPr>
                      <a:r>
                        <a:rPr lang="ru-RU" sz="105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Промежуточная аттестация</a:t>
                      </a:r>
                      <a:endParaRPr lang="ru-RU" sz="1050" b="0" strike="noStrike" spc="-1">
                        <a:latin typeface="Arial"/>
                      </a:endParaRPr>
                    </a:p>
                  </a:txBody>
                  <a:tcPr marL="62280" marR="622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98" name="PlaceHolder 1"/>
          <p:cNvSpPr>
            <a:spLocks noGrp="1"/>
          </p:cNvSpPr>
          <p:nvPr>
            <p:ph type="sldNum" idx="21"/>
          </p:nvPr>
        </p:nvSpPr>
        <p:spPr>
          <a:xfrm>
            <a:off x="8532360" y="4731840"/>
            <a:ext cx="386640" cy="236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0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58214C88-678A-4846-A643-F721FF599F94}" type="slidenum">
              <a:rPr lang="ru-RU" sz="1000" b="0" strike="noStrike" spc="-1">
                <a:solidFill>
                  <a:srgbClr val="000000"/>
                </a:solidFill>
                <a:latin typeface="Times New Roman"/>
              </a:rPr>
              <a:t>12</a:t>
            </a:fld>
            <a:endParaRPr lang="ru-RU" sz="1000" b="0" strike="noStrike" spc="-1">
              <a:latin typeface="Times New Roman"/>
            </a:endParaRPr>
          </a:p>
        </p:txBody>
      </p:sp>
      <p:sp>
        <p:nvSpPr>
          <p:cNvPr id="299" name="Заголовок 1"/>
          <p:cNvSpPr/>
          <p:nvPr/>
        </p:nvSpPr>
        <p:spPr>
          <a:xfrm>
            <a:off x="251640" y="345600"/>
            <a:ext cx="8686440" cy="31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rmAutofit fontScale="89500"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000" b="1" strike="noStrike" spc="-1">
                <a:solidFill>
                  <a:srgbClr val="000000"/>
                </a:solidFill>
                <a:latin typeface="Arial"/>
              </a:rPr>
              <a:t>Карта целевого состояния процесса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275760" y="339480"/>
            <a:ext cx="8686440" cy="428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700" b="1" strike="noStrike" spc="-1">
                <a:solidFill>
                  <a:srgbClr val="000000"/>
                </a:solidFill>
                <a:latin typeface="Arial"/>
              </a:rPr>
              <a:t>ВНЕДРЕНИЕ УЛУЧШЕНИЙ</a:t>
            </a:r>
            <a:endParaRPr lang="ru-RU" sz="27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01" name="Таблица 5"/>
          <p:cNvGraphicFramePr/>
          <p:nvPr/>
        </p:nvGraphicFramePr>
        <p:xfrm>
          <a:off x="244440" y="987480"/>
          <a:ext cx="8718120" cy="3646080"/>
        </p:xfrm>
        <a:graphic>
          <a:graphicData uri="http://schemas.openxmlformats.org/drawingml/2006/table">
            <a:tbl>
              <a:tblPr/>
              <a:tblGrid>
                <a:gridCol w="61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05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5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68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Участники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Сроки исполнения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репетиционных диагностических работ по материалам ОГЭ, ЕГЭ и их анализ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Обучающиеся 9,11 кл.   Учителя- предметники. ЗДУВР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Февраль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Выявление проблем по результатам анализа. Выявление детей «группы риска»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Учителя-предметники, ЗДУВР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Март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тематических родительских собраний с привлечений учителей-предметников, педагога- психолога, социального педагога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Обучающиеся 9,11 кл.   Классные руководители. Учителя- предметники. ЗДУВР, педагог-психолог, соц. педагог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Февраль-апрель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Проведение классных часов с приглашением педагогов- психологов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Классные руководители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Март-апрель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sldNum" idx="22"/>
          </p:nvPr>
        </p:nvSpPr>
        <p:spPr>
          <a:xfrm>
            <a:off x="8259840" y="4836240"/>
            <a:ext cx="626760" cy="28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0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F9D3E466-F5DE-4680-8F76-208507D99E31}" type="slidenum">
              <a:rPr lang="ru-RU" sz="1000" b="0" strike="noStrike" spc="-1">
                <a:solidFill>
                  <a:srgbClr val="000000"/>
                </a:solidFill>
                <a:latin typeface="Times New Roman"/>
              </a:rPr>
              <a:t>14</a:t>
            </a:fld>
            <a:endParaRPr lang="ru-RU" sz="1000" b="0" strike="noStrike" spc="-1">
              <a:latin typeface="Times New Roman"/>
            </a:endParaRPr>
          </a:p>
        </p:txBody>
      </p:sp>
      <p:graphicFrame>
        <p:nvGraphicFramePr>
          <p:cNvPr id="303" name="Таблица 2"/>
          <p:cNvGraphicFramePr/>
          <p:nvPr/>
        </p:nvGraphicFramePr>
        <p:xfrm>
          <a:off x="467640" y="915480"/>
          <a:ext cx="8279640" cy="3870960"/>
        </p:xfrm>
        <a:graphic>
          <a:graphicData uri="http://schemas.openxmlformats.org/drawingml/2006/table">
            <a:tbl>
              <a:tblPr/>
              <a:tblGrid>
                <a:gridCol w="57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3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Обучающий семинар для педагогов по применению методики «Разговоры на равных»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Педагог-психолог, классные руководители, учителя-предметники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Март 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 Реализация мероприятий дорожной карты по подготовке к ГИА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Обучающиеся 9,11 кл.   Учителя-предметники, ЗДУВР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Февраль-май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Работа с обучающимися «группы риска». Проведение психологических диагностик и анкетирование. Анализ результатов диагностик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Педагог- психолог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Февраль-апрель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Еженедельные совещания команды проекта. Анализ деятельности проведенных мероприятий, поиск путей улучшения.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Администрация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Май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4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Заседания Совета профилактики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Соц. педагог, администрация, родители обучающихся «Группы риска»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None/>
                      </a:pPr>
                      <a:r>
                        <a:rPr lang="ru-RU" sz="14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Сентябрь - май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77400" marR="77400" anchor="ctr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PlaceHolder 1"/>
          <p:cNvSpPr>
            <a:spLocks noGrp="1"/>
          </p:cNvSpPr>
          <p:nvPr>
            <p:ph type="sldNum" idx="23"/>
          </p:nvPr>
        </p:nvSpPr>
        <p:spPr>
          <a:xfrm>
            <a:off x="8643960" y="4822200"/>
            <a:ext cx="34740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5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24493559-A47E-4904-91B3-3FC552EC2D74}" type="slidenum">
              <a:rPr lang="ru-RU" sz="1050" b="1" strike="noStrike" spc="-1">
                <a:solidFill>
                  <a:srgbClr val="23263C"/>
                </a:solidFill>
                <a:latin typeface="Times New Roman"/>
              </a:rPr>
              <a:t>15</a:t>
            </a:fld>
            <a:endParaRPr lang="ru-RU" sz="1050" b="0" strike="noStrike" spc="-1">
              <a:latin typeface="Times New Roman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4288594331"/>
              </p:ext>
            </p:extLst>
          </p:nvPr>
        </p:nvGraphicFramePr>
        <p:xfrm>
          <a:off x="611640" y="539640"/>
          <a:ext cx="8031960" cy="406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5" name="PlaceHolder 2"/>
          <p:cNvSpPr>
            <a:spLocks noGrp="1"/>
          </p:cNvSpPr>
          <p:nvPr>
            <p:ph type="title"/>
          </p:nvPr>
        </p:nvSpPr>
        <p:spPr>
          <a:xfrm>
            <a:off x="304920" y="343080"/>
            <a:ext cx="8686440" cy="948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Карта целевого состояния процесса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 </a:t>
            </a:r>
            <a:r>
              <a:rPr lang="ru-RU" sz="1800" b="1" strike="noStrike" spc="-1">
                <a:solidFill>
                  <a:srgbClr val="414042"/>
                </a:solidFill>
                <a:latin typeface="Arial"/>
              </a:rPr>
              <a:t>«Организация психолого-педагогического сопровождения обучающихся 9, 11 классов в процессе подготовки к ГИА» </a:t>
            </a: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 </a:t>
            </a:r>
          </a:p>
        </p:txBody>
      </p:sp>
      <p:sp>
        <p:nvSpPr>
          <p:cNvPr id="306" name="Прямоугольник 5"/>
          <p:cNvSpPr/>
          <p:nvPr/>
        </p:nvSpPr>
        <p:spPr>
          <a:xfrm>
            <a:off x="683640" y="1275480"/>
            <a:ext cx="1439640" cy="431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FFFFFF"/>
                </a:solidFill>
                <a:latin typeface="Arial"/>
              </a:rPr>
              <a:t>Администрация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307" name="Прямоугольник 9"/>
          <p:cNvSpPr/>
          <p:nvPr/>
        </p:nvSpPr>
        <p:spPr>
          <a:xfrm>
            <a:off x="2303280" y="1275480"/>
            <a:ext cx="1404360" cy="431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>
                <a:solidFill>
                  <a:srgbClr val="FFFFFF"/>
                </a:solidFill>
                <a:latin typeface="Arial"/>
              </a:rPr>
              <a:t>Учителя-предметники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308" name="Прямоугольник 10"/>
          <p:cNvSpPr/>
          <p:nvPr/>
        </p:nvSpPr>
        <p:spPr>
          <a:xfrm>
            <a:off x="3868020" y="1275480"/>
            <a:ext cx="1458720" cy="422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>
                <a:solidFill>
                  <a:srgbClr val="FFFFFF"/>
                </a:solidFill>
                <a:latin typeface="Arial"/>
              </a:rPr>
              <a:t>Ученики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309" name="Прямоугольник 14"/>
          <p:cNvSpPr/>
          <p:nvPr/>
        </p:nvSpPr>
        <p:spPr>
          <a:xfrm>
            <a:off x="6949980" y="1268773"/>
            <a:ext cx="1656360" cy="438347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600" b="0" strike="noStrike" spc="-1" dirty="0">
                <a:solidFill>
                  <a:srgbClr val="FFFFFF"/>
                </a:solidFill>
                <a:latin typeface="Arial"/>
              </a:rPr>
              <a:t>Классный руководитель</a:t>
            </a:r>
            <a:endParaRPr lang="ru-RU" sz="1600" b="0" strike="noStrike" spc="-1" dirty="0">
              <a:latin typeface="Arial"/>
            </a:endParaRPr>
          </a:p>
        </p:txBody>
      </p:sp>
      <p:sp>
        <p:nvSpPr>
          <p:cNvPr id="310" name="Прямоугольник 13"/>
          <p:cNvSpPr/>
          <p:nvPr/>
        </p:nvSpPr>
        <p:spPr>
          <a:xfrm>
            <a:off x="5364000" y="1275480"/>
            <a:ext cx="1548720" cy="431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600" b="0" strike="noStrike" spc="-1" dirty="0">
                <a:solidFill>
                  <a:srgbClr val="FFFFFF"/>
                </a:solidFill>
                <a:latin typeface="Arial"/>
              </a:rPr>
              <a:t>Педагог-психолог</a:t>
            </a:r>
            <a:endParaRPr lang="ru-RU" sz="16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title"/>
          </p:nvPr>
        </p:nvSpPr>
        <p:spPr>
          <a:xfrm>
            <a:off x="-612720" y="339480"/>
            <a:ext cx="8686440" cy="356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Times New Roman"/>
              </a:rPr>
              <a:t>ЗАКРЕПЛЕНИЕ РЕЗУЛЬТАТОВ И ЗАКРЫТИЕ ПРОЕКТА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12" name="Таблица 4"/>
          <p:cNvGraphicFramePr/>
          <p:nvPr/>
        </p:nvGraphicFramePr>
        <p:xfrm>
          <a:off x="107640" y="627480"/>
          <a:ext cx="8928720" cy="4230000"/>
        </p:xfrm>
        <a:graphic>
          <a:graphicData uri="http://schemas.openxmlformats.org/drawingml/2006/table">
            <a:tbl>
              <a:tblPr/>
              <a:tblGrid>
                <a:gridCol w="136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0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44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Критерии эффективности реализации проекта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Результаты образовательной деятельности: повышение качества обученности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Количество медалистов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Количество призеров и победителей олимпиад, учащихся, выполняющих задания на творческом уровне, участвующих в районных, региональных и федеральных олимпиадах, конференциях, конкурсах и проектах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Поступление выпускников в высшие и средние специальные учебные заведения, в том числе и на бюджетные отделения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Число выпускников школы, демонстрирующих сформированность социальной компетентности (социальная зрелость и успешность выпускников школы)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Количество педагогов, повысивших квалификацию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FFFFFF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Качество и эффективность уроков и мероприятий, проводимых в школе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0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Times New Roman"/>
                        </a:rPr>
                        <a:t>Ожидаемые результаты реализации проекта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Повышение уровня методической, интеллектуальной, аналитической культуры всех участников учебно-воспитательного процесса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Повышение результативности учебной работы учащихся образовательной организации.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Создание системы методического и информационного сопровождения государственной итоговой аттестации выпускников 9, 11 классов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Достижение качества образования обучающихся образовательной организации, удовлетворяющее социальным запросам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Успешная сдача единого государственного экзамена и основного государственного экзамена каждым выпускником школы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Соответствие результатов единого государственного экзамена и основного государственного экзамена потенциальным возможностям выпускников</a:t>
                      </a:r>
                      <a:endParaRPr lang="ru-RU" sz="1200" b="0" strike="noStrike" spc="-1">
                        <a:latin typeface="Arial"/>
                      </a:endParaRPr>
                    </a:p>
                    <a:p>
                      <a:pPr indent="-34308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Times New Roman"/>
                        </a:rPr>
                        <a:t>Снижение уровня тревожности у всех субъектов ГИА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55800" marR="558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179640" y="339480"/>
            <a:ext cx="8686440" cy="630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Times New Roman"/>
              </a:rPr>
              <a:t>Производственный анализ № 2.</a:t>
            </a:r>
            <a:r>
              <a:rPr sz="1800"/>
              <a:t/>
            </a:r>
            <a:br>
              <a:rPr sz="1800"/>
            </a:br>
            <a:r>
              <a:rPr lang="ru-RU" sz="1800" b="1" strike="noStrike" spc="-1">
                <a:solidFill>
                  <a:srgbClr val="000000"/>
                </a:solidFill>
                <a:latin typeface="Times New Roman"/>
              </a:rPr>
              <a:t>Критерии и показатели эффективности проекта</a:t>
            </a: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14" name="Таблица 3"/>
          <p:cNvGraphicFramePr/>
          <p:nvPr>
            <p:extLst>
              <p:ext uri="{D42A27DB-BD31-4B8C-83A1-F6EECF244321}">
                <p14:modId xmlns:p14="http://schemas.microsoft.com/office/powerpoint/2010/main" val="3035210702"/>
              </p:ext>
            </p:extLst>
          </p:nvPr>
        </p:nvGraphicFramePr>
        <p:xfrm>
          <a:off x="323640" y="992520"/>
          <a:ext cx="8687838" cy="4140480"/>
        </p:xfrm>
        <a:graphic>
          <a:graphicData uri="http://schemas.openxmlformats.org/drawingml/2006/table">
            <a:tbl>
              <a:tblPr/>
              <a:tblGrid>
                <a:gridCol w="4376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0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1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4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Критерии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lang="ru-RU" sz="14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Вклад в достижение цели</a:t>
                      </a:r>
                      <a:endParaRPr lang="ru-RU" sz="14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Уровень </a:t>
                      </a:r>
                      <a:r>
                        <a:rPr lang="ru-RU" sz="1200" b="1" strike="noStrike" spc="-1" dirty="0" err="1">
                          <a:solidFill>
                            <a:srgbClr val="FFFFFF"/>
                          </a:solidFill>
                          <a:latin typeface="Arial"/>
                        </a:rPr>
                        <a:t>обученности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Качество знаний обучения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47%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1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Результаты ОГЭ и ЕГЭ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На уровне показателей района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0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Количество выпускников, продолживших образование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63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Динамика достижений в учебной деятельности разных групп обучающихся с учетом индивидуальных возможностей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Положительная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75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 dirty="0">
                          <a:solidFill>
                            <a:srgbClr val="FFFFFF"/>
                          </a:solidFill>
                          <a:latin typeface="Arial"/>
                        </a:rPr>
                        <a:t>Применяемые технологии, уровень профессиональной компетентности, повышение квалификации учителей, основанные на индивидуальных планах профессионального развития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Повышение качества преподавания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0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Повышение мотивации родителей к результатам обучения детей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Повышение количества родителей, участвующих в жизни школы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1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07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1" strike="noStrike" spc="-1">
                          <a:solidFill>
                            <a:srgbClr val="FFFFFF"/>
                          </a:solidFill>
                          <a:latin typeface="Arial"/>
                        </a:rPr>
                        <a:t>Степень удовлетворенности образовательными услугами</a:t>
                      </a:r>
                      <a:endParaRPr lang="ru-RU" sz="1200" b="0" strike="noStrike" spc="-1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51"/>
                        </a:spcBef>
                        <a:spcAft>
                          <a:spcPts val="751"/>
                        </a:spcAft>
                        <a:buNone/>
                      </a:pPr>
                      <a:r>
                        <a:rPr lang="ru-RU" sz="1200" b="0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Увеличение количественного состава обучающихся в школе</a:t>
                      </a:r>
                      <a:endParaRPr lang="ru-RU" sz="1200" b="0" strike="noStrike" spc="-1" dirty="0">
                        <a:latin typeface="Arial"/>
                      </a:endParaRPr>
                    </a:p>
                  </a:txBody>
                  <a:tcPr marL="65880" marR="65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PlaceHolder 1"/>
          <p:cNvSpPr>
            <a:spLocks noGrp="1"/>
          </p:cNvSpPr>
          <p:nvPr>
            <p:ph type="title"/>
          </p:nvPr>
        </p:nvSpPr>
        <p:spPr>
          <a:xfrm>
            <a:off x="279720" y="267480"/>
            <a:ext cx="8686440" cy="6307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</a:rPr>
              <a:t>Контактные данные: </a:t>
            </a:r>
            <a:r>
              <a:rPr sz="4400"/>
              <a:t/>
            </a:r>
            <a:br>
              <a:rPr sz="4400"/>
            </a:b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PlaceHolder 2"/>
          <p:cNvSpPr>
            <a:spLocks noGrp="1"/>
          </p:cNvSpPr>
          <p:nvPr>
            <p:ph/>
          </p:nvPr>
        </p:nvSpPr>
        <p:spPr>
          <a:xfrm>
            <a:off x="3060000" y="1103760"/>
            <a:ext cx="4824000" cy="28519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marL="137160" indent="-228600" algn="ct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Руководитель проекта:</a:t>
            </a:r>
          </a:p>
          <a:p>
            <a:pPr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1400" b="1" strike="noStrike" spc="-1">
                <a:solidFill>
                  <a:srgbClr val="000000"/>
                </a:solidFill>
                <a:latin typeface="Arial"/>
              </a:rPr>
              <a:t> Фалилеева Елена Владимировна</a:t>
            </a:r>
            <a:endParaRPr lang="ru-RU" sz="1400" b="0" strike="noStrike" spc="-1">
              <a:solidFill>
                <a:srgbClr val="000000"/>
              </a:solidFill>
              <a:latin typeface="Arial"/>
            </a:endParaRPr>
          </a:p>
          <a:p>
            <a:pPr marL="137160" indent="-228600" algn="ctr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тел.: 8914 4407785</a:t>
            </a:r>
          </a:p>
          <a:p>
            <a:pPr marL="137160" indent="-228600" algn="ctr">
              <a:lnSpc>
                <a:spcPct val="90000"/>
              </a:lnSpc>
              <a:spcBef>
                <a:spcPts val="1001"/>
              </a:spcBef>
              <a:buClr>
                <a:srgbClr val="2DA2B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400" b="0" strike="noStrike" spc="-1">
                <a:solidFill>
                  <a:srgbClr val="000000"/>
                </a:solidFill>
                <a:latin typeface="Arial"/>
              </a:rPr>
              <a:t>e-mail</a:t>
            </a: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: </a:t>
            </a:r>
            <a:r>
              <a:rPr lang="en-US" sz="1400" b="0" u="sng" strike="noStrike" spc="-1">
                <a:solidFill>
                  <a:srgbClr val="0563C1"/>
                </a:solidFill>
                <a:uFillTx/>
                <a:latin typeface="Arial"/>
                <a:hlinkClick r:id="rId2"/>
              </a:rPr>
              <a:t>falileeva-elena@mail.ru</a:t>
            </a:r>
            <a:endParaRPr lang="ru-RU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endParaRPr lang="ru-RU" sz="1400" b="0" strike="noStrike" spc="-1">
              <a:solidFill>
                <a:srgbClr val="000000"/>
              </a:solidFill>
              <a:latin typeface="Arial"/>
            </a:endParaRPr>
          </a:p>
          <a:p>
            <a:pPr marL="137160" indent="-228600" algn="ctr">
              <a:lnSpc>
                <a:spcPct val="90000"/>
              </a:lnSpc>
              <a:spcBef>
                <a:spcPts val="1001"/>
              </a:spcBef>
              <a:buClr>
                <a:srgbClr val="2DA2BF"/>
              </a:buClr>
              <a:buFont typeface="Arial"/>
              <a:buChar char="•"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Адрес: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Забайкальский край Борзинский район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пгт. Шерловая Гора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Ул. Ленина 14 </a:t>
            </a:r>
          </a:p>
        </p:txBody>
      </p:sp>
      <p:sp>
        <p:nvSpPr>
          <p:cNvPr id="317" name="Rectangle 7"/>
          <p:cNvSpPr/>
          <p:nvPr/>
        </p:nvSpPr>
        <p:spPr>
          <a:xfrm>
            <a:off x="1508040" y="2530080"/>
            <a:ext cx="184320" cy="36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8" name="Picture 2" descr="Главное изображение школы."/>
          <p:cNvPicPr/>
          <p:nvPr/>
        </p:nvPicPr>
        <p:blipFill>
          <a:blip r:embed="rId3"/>
          <a:stretch/>
        </p:blipFill>
        <p:spPr>
          <a:xfrm>
            <a:off x="323640" y="1419480"/>
            <a:ext cx="3384000" cy="2072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67640" y="195480"/>
            <a:ext cx="5507640" cy="101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4100" b="1" strike="noStrike" spc="-1">
                <a:solidFill>
                  <a:srgbClr val="404040"/>
                </a:solidFill>
                <a:latin typeface="Arial"/>
                <a:ea typeface="Rosatom Light"/>
              </a:rPr>
              <a:t>Проект</a:t>
            </a:r>
            <a:endParaRPr lang="ru-RU" sz="4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539640" y="1238040"/>
            <a:ext cx="5507640" cy="57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1" name="Прямоугольник 3"/>
          <p:cNvSpPr/>
          <p:nvPr/>
        </p:nvSpPr>
        <p:spPr>
          <a:xfrm>
            <a:off x="467640" y="1517040"/>
            <a:ext cx="6840360" cy="2222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2800" b="1" strike="noStrike" spc="-1">
                <a:solidFill>
                  <a:srgbClr val="000000"/>
                </a:solidFill>
                <a:latin typeface="Times New Roman"/>
              </a:rPr>
              <a:t>«ОРГАНИЗАЦИЯ ПСИХОЛОГО -ПЕДАГОГИЧЕСКОГО СОПРОВОЖДЕНИЯ ОБУЧАЮЩИХСЯ  9, 11 КЛАССОВ В  ПРОЦЕССЕ ПОДГОТОВКИ К ГИА»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467640" y="195480"/>
            <a:ext cx="7632360" cy="1011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3600" b="1" strike="noStrike" spc="-1">
                <a:solidFill>
                  <a:srgbClr val="404040"/>
                </a:solidFill>
                <a:latin typeface="Arial"/>
                <a:ea typeface="Rosatom Light"/>
              </a:rPr>
              <a:t>Организационно-распорядительные документы</a:t>
            </a:r>
            <a:endParaRPr lang="ru-RU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/>
          </p:nvPr>
        </p:nvSpPr>
        <p:spPr>
          <a:xfrm>
            <a:off x="539640" y="1238040"/>
            <a:ext cx="5507640" cy="575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751"/>
              </a:spcBef>
              <a:buNone/>
              <a:tabLst>
                <a:tab pos="0" algn="l"/>
              </a:tabLst>
            </a:pP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4" name="Рисунок 1"/>
          <p:cNvPicPr/>
          <p:nvPr/>
        </p:nvPicPr>
        <p:blipFill>
          <a:blip r:embed="rId3"/>
          <a:stretch/>
        </p:blipFill>
        <p:spPr>
          <a:xfrm rot="5400000">
            <a:off x="771480" y="1695600"/>
            <a:ext cx="3905280" cy="2928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title"/>
          </p:nvPr>
        </p:nvSpPr>
        <p:spPr>
          <a:xfrm>
            <a:off x="2291040" y="293040"/>
            <a:ext cx="4608000" cy="48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000" b="1" strike="noStrike" spc="-1">
                <a:solidFill>
                  <a:srgbClr val="456EA9"/>
                </a:solidFill>
                <a:latin typeface="Times New Roman"/>
              </a:rPr>
              <a:t>Команда проекта</a:t>
            </a:r>
            <a:endParaRPr lang="ru-RU" sz="3000" b="0" strike="noStrike" spc="-1">
              <a:solidFill>
                <a:srgbClr val="414042"/>
              </a:solidFill>
              <a:latin typeface="Arial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 type="sldNum" idx="14"/>
          </p:nvPr>
        </p:nvSpPr>
        <p:spPr>
          <a:xfrm>
            <a:off x="8532720" y="4822200"/>
            <a:ext cx="45828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0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000" b="1" strike="noStrike" spc="-1">
                <a:solidFill>
                  <a:srgbClr val="23263C"/>
                </a:solidFill>
                <a:latin typeface="Times New Roman"/>
              </a:rPr>
              <a:t>3</a:t>
            </a:r>
            <a:endParaRPr lang="ru-RU" sz="1000" b="0" strike="noStrike" spc="-1">
              <a:latin typeface="Times New Roman"/>
            </a:endParaRPr>
          </a:p>
        </p:txBody>
      </p:sp>
      <p:graphicFrame>
        <p:nvGraphicFramePr>
          <p:cNvPr id="267" name="Group 135"/>
          <p:cNvGraphicFramePr/>
          <p:nvPr/>
        </p:nvGraphicFramePr>
        <p:xfrm>
          <a:off x="804600" y="981000"/>
          <a:ext cx="8077320" cy="3978120"/>
        </p:xfrm>
        <a:graphic>
          <a:graphicData uri="http://schemas.openxmlformats.org/drawingml/2006/table">
            <a:tbl>
              <a:tblPr/>
              <a:tblGrid>
                <a:gridCol w="353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9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4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56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1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№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ФИО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Должность и основное место работы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1.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Фалилеева Елена Владимировна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Директор МОУ: Шерловогорская СОШ № 47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2.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Стукова Наталья Геннадьевна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Заместитель директора по учебно-воспитательной работе 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3.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Тимофеева Анна Николаевна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Заместитель директора по научно-методической работе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2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4.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Кузнецова Инна Юрьевна 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Педагог –психолог 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5.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Подгорбунская Ирина Викторовна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Классный руководитель 9 а класса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6.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Цыренжапова Бадма-Ханда Александровна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Классный руководитель 9 б класса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0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400" b="0" strike="noStrike" spc="-1">
                          <a:solidFill>
                            <a:srgbClr val="1C1C1C"/>
                          </a:solidFill>
                          <a:latin typeface="Times New Roman"/>
                        </a:rPr>
                        <a:t>7.</a:t>
                      </a:r>
                      <a:endParaRPr lang="ru-RU" sz="14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Савостьянова Лариса Вячеславовна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buNone/>
                        <a:tabLst>
                          <a:tab pos="0" algn="l"/>
                        </a:tabLst>
                      </a:pPr>
                      <a:r>
                        <a:rPr lang="ru-RU" sz="1600" b="1" strike="noStrike" spc="-1">
                          <a:solidFill>
                            <a:srgbClr val="0070C0"/>
                          </a:solidFill>
                          <a:latin typeface="Times New Roman"/>
                        </a:rPr>
                        <a:t>Классный руководитель 11 а класса</a:t>
                      </a:r>
                      <a:endParaRPr lang="ru-RU" sz="1600" b="0" strike="noStrike" spc="-1">
                        <a:latin typeface="Arial"/>
                      </a:endParaRPr>
                    </a:p>
                  </a:txBody>
                  <a:tcPr anchor="ctr">
                    <a:lnL w="12240">
                      <a:solidFill>
                        <a:srgbClr val="414042"/>
                      </a:solidFill>
                    </a:lnL>
                    <a:lnR w="12240">
                      <a:solidFill>
                        <a:srgbClr val="414042"/>
                      </a:solidFill>
                    </a:lnR>
                    <a:lnT w="12240">
                      <a:solidFill>
                        <a:srgbClr val="414042"/>
                      </a:solidFill>
                    </a:lnT>
                    <a:lnB w="12240">
                      <a:solidFill>
                        <a:srgbClr val="414042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2291040" y="293040"/>
            <a:ext cx="4608000" cy="48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000" b="1" strike="noStrike" spc="-1">
                <a:solidFill>
                  <a:srgbClr val="456EA9"/>
                </a:solidFill>
                <a:latin typeface="Times New Roman"/>
              </a:rPr>
              <a:t>Команда проекта</a:t>
            </a:r>
            <a:endParaRPr lang="ru-RU" sz="3000" b="0" strike="noStrike" spc="-1">
              <a:solidFill>
                <a:srgbClr val="414042"/>
              </a:solidFill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sldNum" idx="15"/>
          </p:nvPr>
        </p:nvSpPr>
        <p:spPr>
          <a:xfrm>
            <a:off x="8532720" y="4822200"/>
            <a:ext cx="45828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0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000" b="1" strike="noStrike" spc="-1">
                <a:solidFill>
                  <a:srgbClr val="23263C"/>
                </a:solidFill>
                <a:latin typeface="Times New Roman"/>
              </a:rPr>
              <a:t>3</a:t>
            </a:r>
            <a:endParaRPr lang="ru-RU" sz="1000" b="0" strike="noStrike" spc="-1">
              <a:latin typeface="Times New Roman"/>
            </a:endParaRPr>
          </a:p>
        </p:txBody>
      </p:sp>
      <p:pic>
        <p:nvPicPr>
          <p:cNvPr id="270" name="Рисунок 2"/>
          <p:cNvPicPr/>
          <p:nvPr/>
        </p:nvPicPr>
        <p:blipFill>
          <a:blip r:embed="rId2"/>
          <a:stretch/>
        </p:blipFill>
        <p:spPr>
          <a:xfrm rot="5400000">
            <a:off x="745920" y="1485360"/>
            <a:ext cx="3990960" cy="2993040"/>
          </a:xfrm>
          <a:prstGeom prst="rect">
            <a:avLst/>
          </a:prstGeom>
          <a:ln w="0">
            <a:noFill/>
          </a:ln>
        </p:spPr>
      </p:pic>
      <p:pic>
        <p:nvPicPr>
          <p:cNvPr id="271" name="Рисунок 3"/>
          <p:cNvPicPr/>
          <p:nvPr/>
        </p:nvPicPr>
        <p:blipFill>
          <a:blip r:embed="rId3"/>
          <a:stretch/>
        </p:blipFill>
        <p:spPr>
          <a:xfrm rot="5400000">
            <a:off x="4579920" y="1492200"/>
            <a:ext cx="3971880" cy="2979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2291040" y="293040"/>
            <a:ext cx="4608000" cy="4852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000" b="1" strike="noStrike" spc="-1">
                <a:solidFill>
                  <a:srgbClr val="456EA9"/>
                </a:solidFill>
                <a:latin typeface="Times New Roman"/>
              </a:rPr>
              <a:t>Команда проекта</a:t>
            </a:r>
            <a:endParaRPr lang="ru-RU" sz="3000" b="0" strike="noStrike" spc="-1">
              <a:solidFill>
                <a:srgbClr val="414042"/>
              </a:solidFill>
              <a:latin typeface="Arial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sldNum" idx="16"/>
          </p:nvPr>
        </p:nvSpPr>
        <p:spPr>
          <a:xfrm>
            <a:off x="8532720" y="4822200"/>
            <a:ext cx="45828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0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ru-RU" sz="1000" b="1" strike="noStrike" spc="-1">
                <a:solidFill>
                  <a:srgbClr val="23263C"/>
                </a:solidFill>
                <a:latin typeface="Times New Roman"/>
              </a:rPr>
              <a:t>3</a:t>
            </a:r>
            <a:endParaRPr lang="ru-RU" sz="1000" b="0" strike="noStrike" spc="-1">
              <a:latin typeface="Times New Roman"/>
            </a:endParaRPr>
          </a:p>
        </p:txBody>
      </p:sp>
      <p:pic>
        <p:nvPicPr>
          <p:cNvPr id="274" name="Рисунок 4"/>
          <p:cNvPicPr/>
          <p:nvPr/>
        </p:nvPicPr>
        <p:blipFill>
          <a:blip r:embed="rId2"/>
          <a:stretch/>
        </p:blipFill>
        <p:spPr>
          <a:xfrm rot="5400000">
            <a:off x="541800" y="1520640"/>
            <a:ext cx="4017240" cy="3012840"/>
          </a:xfrm>
          <a:prstGeom prst="rect">
            <a:avLst/>
          </a:prstGeom>
          <a:ln w="0">
            <a:noFill/>
          </a:ln>
        </p:spPr>
      </p:pic>
      <p:pic>
        <p:nvPicPr>
          <p:cNvPr id="275" name="Рисунок 5"/>
          <p:cNvPicPr/>
          <p:nvPr/>
        </p:nvPicPr>
        <p:blipFill>
          <a:blip r:embed="rId3"/>
          <a:stretch/>
        </p:blipFill>
        <p:spPr>
          <a:xfrm rot="5400000">
            <a:off x="4571280" y="1523520"/>
            <a:ext cx="4039920" cy="3029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title"/>
          </p:nvPr>
        </p:nvSpPr>
        <p:spPr>
          <a:xfrm>
            <a:off x="467640" y="339480"/>
            <a:ext cx="7093080" cy="4284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000" b="1" strike="noStrike" spc="-1" dirty="0">
                <a:solidFill>
                  <a:srgbClr val="414042"/>
                </a:solidFill>
                <a:latin typeface="Times New Roman"/>
              </a:rPr>
              <a:t>Карта</a:t>
            </a:r>
            <a:r>
              <a:rPr lang="ru-RU" sz="3000" b="1" strike="noStrike" spc="-1" dirty="0">
                <a:solidFill>
                  <a:srgbClr val="414042"/>
                </a:solidFill>
                <a:latin typeface="Arial"/>
              </a:rPr>
              <a:t> </a:t>
            </a:r>
            <a:r>
              <a:rPr lang="ru-RU" sz="3000" b="1" strike="noStrike" spc="-1" dirty="0">
                <a:solidFill>
                  <a:srgbClr val="414042"/>
                </a:solidFill>
                <a:latin typeface="Times New Roman"/>
              </a:rPr>
              <a:t>проекта</a:t>
            </a: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r>
              <a:rPr sz="3000" dirty="0"/>
              <a:t/>
            </a:r>
            <a:br>
              <a:rPr sz="3000" dirty="0"/>
            </a:br>
            <a:endParaRPr lang="ru-RU" sz="3000" b="0" strike="noStrike" spc="-1" dirty="0">
              <a:solidFill>
                <a:srgbClr val="414042"/>
              </a:solidFill>
              <a:latin typeface="Arial"/>
            </a:endParaRPr>
          </a:p>
        </p:txBody>
      </p:sp>
      <p:sp>
        <p:nvSpPr>
          <p:cNvPr id="277" name="PlaceHolder 2"/>
          <p:cNvSpPr>
            <a:spLocks noGrp="1"/>
          </p:cNvSpPr>
          <p:nvPr>
            <p:ph type="sldNum" idx="17"/>
          </p:nvPr>
        </p:nvSpPr>
        <p:spPr>
          <a:xfrm>
            <a:off x="8643960" y="4822200"/>
            <a:ext cx="34740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5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C53E6BEA-E4DE-4A94-95BF-202AE28BC03B}" type="slidenum">
              <a:rPr lang="ru-RU" sz="1050" b="1" strike="noStrike" spc="-1">
                <a:solidFill>
                  <a:srgbClr val="23263C"/>
                </a:solidFill>
                <a:latin typeface="Times New Roman"/>
              </a:rPr>
              <a:t>7</a:t>
            </a:fld>
            <a:endParaRPr lang="ru-RU" sz="1050" b="0" strike="noStrike" spc="-1">
              <a:latin typeface="Times New Roman"/>
            </a:endParaRPr>
          </a:p>
        </p:txBody>
      </p:sp>
      <p:pic>
        <p:nvPicPr>
          <p:cNvPr id="278" name="Рисунок 277"/>
          <p:cNvPicPr/>
          <p:nvPr/>
        </p:nvPicPr>
        <p:blipFill>
          <a:blip r:embed="rId2"/>
          <a:stretch/>
        </p:blipFill>
        <p:spPr>
          <a:xfrm>
            <a:off x="1141920" y="796680"/>
            <a:ext cx="6958080" cy="3925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 spd="med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sldNum" idx="18"/>
          </p:nvPr>
        </p:nvSpPr>
        <p:spPr>
          <a:xfrm>
            <a:off x="8643960" y="4822200"/>
            <a:ext cx="347400" cy="2138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algn="ctr">
              <a:lnSpc>
                <a:spcPct val="100000"/>
              </a:lnSpc>
              <a:buNone/>
              <a:defRPr lang="ru-RU" sz="1050" b="1" strike="noStrike" spc="-1">
                <a:solidFill>
                  <a:srgbClr val="23263C"/>
                </a:solidFill>
                <a:latin typeface="Times New Roman"/>
              </a:defRPr>
            </a:lvl1pPr>
          </a:lstStyle>
          <a:p>
            <a:pPr algn="ctr">
              <a:lnSpc>
                <a:spcPct val="100000"/>
              </a:lnSpc>
              <a:buNone/>
            </a:pPr>
            <a:fld id="{6B2EC938-E5BD-40D6-80A3-FE1146AC2783}" type="slidenum">
              <a:rPr lang="ru-RU" sz="1050" b="1" strike="noStrike" spc="-1">
                <a:solidFill>
                  <a:srgbClr val="23263C"/>
                </a:solidFill>
                <a:latin typeface="Times New Roman"/>
              </a:rPr>
              <a:t>8</a:t>
            </a:fld>
            <a:endParaRPr lang="ru-RU" sz="1050" b="0" strike="noStrike" spc="-1">
              <a:latin typeface="Times New Roman"/>
            </a:endParaRPr>
          </a:p>
        </p:txBody>
      </p:sp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855251167"/>
              </p:ext>
            </p:extLst>
          </p:nvPr>
        </p:nvGraphicFramePr>
        <p:xfrm>
          <a:off x="611640" y="539640"/>
          <a:ext cx="8031960" cy="406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0" name="PlaceHolder 2"/>
          <p:cNvSpPr>
            <a:spLocks noGrp="1"/>
          </p:cNvSpPr>
          <p:nvPr>
            <p:ph type="title"/>
          </p:nvPr>
        </p:nvSpPr>
        <p:spPr>
          <a:xfrm>
            <a:off x="304920" y="343080"/>
            <a:ext cx="8686440" cy="948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Карта текущего состояния процесса</a:t>
            </a:r>
          </a:p>
          <a:p>
            <a:pPr>
              <a:lnSpc>
                <a:spcPct val="90000"/>
              </a:lnSpc>
              <a:buNone/>
            </a:pP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 </a:t>
            </a:r>
            <a:r>
              <a:rPr lang="ru-RU" sz="1800" b="1" strike="noStrike" spc="-1">
                <a:solidFill>
                  <a:srgbClr val="414042"/>
                </a:solidFill>
                <a:latin typeface="Arial"/>
              </a:rPr>
              <a:t>«Организация психолого-педагогического сопровождения обучающихся 9, 11 классов в процессе подготовки к ГИА» </a:t>
            </a:r>
            <a:r>
              <a:rPr lang="ru-RU" sz="1800" b="0" strike="noStrike" spc="-1">
                <a:solidFill>
                  <a:srgbClr val="414042"/>
                </a:solidFill>
                <a:latin typeface="Arial"/>
              </a:rPr>
              <a:t> </a:t>
            </a:r>
          </a:p>
        </p:txBody>
      </p:sp>
      <p:sp>
        <p:nvSpPr>
          <p:cNvPr id="281" name="Прямоугольник 5"/>
          <p:cNvSpPr/>
          <p:nvPr/>
        </p:nvSpPr>
        <p:spPr>
          <a:xfrm>
            <a:off x="683640" y="1275480"/>
            <a:ext cx="1787760" cy="431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 dirty="0">
                <a:solidFill>
                  <a:srgbClr val="FFFFFF"/>
                </a:solidFill>
                <a:latin typeface="Arial"/>
              </a:rPr>
              <a:t>Администрация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282" name="Прямоугольник 9"/>
          <p:cNvSpPr/>
          <p:nvPr/>
        </p:nvSpPr>
        <p:spPr>
          <a:xfrm>
            <a:off x="2819520" y="1275480"/>
            <a:ext cx="1670040" cy="431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200" b="0" strike="noStrike" spc="-1" dirty="0">
                <a:solidFill>
                  <a:srgbClr val="FFFFFF"/>
                </a:solidFill>
                <a:latin typeface="Arial"/>
              </a:rPr>
              <a:t>Учителя-предметники</a:t>
            </a:r>
            <a:endParaRPr lang="ru-RU" sz="1200" b="0" strike="noStrike" spc="-1" dirty="0">
              <a:latin typeface="Arial"/>
            </a:endParaRPr>
          </a:p>
        </p:txBody>
      </p:sp>
      <p:sp>
        <p:nvSpPr>
          <p:cNvPr id="283" name="Прямоугольник 10"/>
          <p:cNvSpPr/>
          <p:nvPr/>
        </p:nvSpPr>
        <p:spPr>
          <a:xfrm>
            <a:off x="4837680" y="1275480"/>
            <a:ext cx="1690560" cy="422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 dirty="0">
                <a:solidFill>
                  <a:srgbClr val="FFFFFF"/>
                </a:solidFill>
                <a:latin typeface="Arial"/>
              </a:rPr>
              <a:t>Ученики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84" name="Прямоугольник 14"/>
          <p:cNvSpPr/>
          <p:nvPr/>
        </p:nvSpPr>
        <p:spPr>
          <a:xfrm>
            <a:off x="6876360" y="1275480"/>
            <a:ext cx="1656000" cy="422640"/>
          </a:xfrm>
          <a:prstGeom prst="rect">
            <a:avLst/>
          </a:prstGeom>
          <a:solidFill>
            <a:srgbClr val="EBA444"/>
          </a:solidFill>
          <a:ln>
            <a:solidFill>
              <a:srgbClr val="AD79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800" b="0" strike="noStrike" spc="-1" dirty="0">
                <a:solidFill>
                  <a:srgbClr val="FFFFFF"/>
                </a:solidFill>
                <a:latin typeface="Arial"/>
              </a:rPr>
              <a:t>Классный руководитель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286" name="Прямоугольник 8"/>
          <p:cNvSpPr/>
          <p:nvPr/>
        </p:nvSpPr>
        <p:spPr>
          <a:xfrm>
            <a:off x="264960" y="3847680"/>
            <a:ext cx="5747040" cy="1007640"/>
          </a:xfrm>
          <a:prstGeom prst="rect">
            <a:avLst/>
          </a:prstGeom>
          <a:solidFill>
            <a:srgbClr val="FFFFFF"/>
          </a:solidFill>
          <a:ln>
            <a:solidFill>
              <a:srgbClr val="EBA44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Проблемы:</a:t>
            </a:r>
            <a:endParaRPr lang="ru-RU" sz="1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414042"/>
              </a:buClr>
              <a:buFont typeface="StarSymbol"/>
              <a:buAutoNum type="arabicPeriod"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Формальный анализ работ, завышение оценок</a:t>
            </a:r>
            <a:endParaRPr lang="ru-RU" sz="1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414042"/>
              </a:buClr>
              <a:buFont typeface="StarSymbol"/>
              <a:buAutoNum type="arabicPeriod"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Нет осознанности при выборе предмета</a:t>
            </a:r>
            <a:endParaRPr lang="ru-RU" sz="1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414042"/>
              </a:buClr>
              <a:buFont typeface="StarSymbol"/>
              <a:buAutoNum type="arabicPeriod"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Не учитываются индивидуальные, психологические особенности</a:t>
            </a:r>
            <a:endParaRPr lang="ru-RU" sz="1400" b="0" strike="noStrike" spc="-1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414042"/>
              </a:buClr>
              <a:buFont typeface="StarSymbol"/>
              <a:buAutoNum type="arabicPeriod"/>
            </a:pPr>
            <a:r>
              <a:rPr lang="ru-RU" sz="1400" b="0" strike="noStrike" spc="-1">
                <a:solidFill>
                  <a:srgbClr val="414042"/>
                </a:solidFill>
                <a:latin typeface="Arial"/>
              </a:rPr>
              <a:t>Отсутствие должного контроля со стороны родителей</a:t>
            </a:r>
            <a:endParaRPr lang="ru-RU" sz="14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ru-RU" sz="1400" b="0" strike="noStrike" spc="-1">
              <a:latin typeface="Arial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457200" y="267480"/>
            <a:ext cx="8686440" cy="4316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 fontScale="9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1800" b="1" strike="noStrike" spc="-1">
                <a:solidFill>
                  <a:srgbClr val="000000"/>
                </a:solidFill>
                <a:latin typeface="Arial"/>
              </a:rPr>
              <a:t>ПИРАМИДА ПРОБЛЕМ</a:t>
            </a:r>
            <a:r>
              <a:rPr sz="1800"/>
              <a:t/>
            </a:r>
            <a:br>
              <a:rPr sz="1800"/>
            </a:b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sldNum" idx="19"/>
          </p:nvPr>
        </p:nvSpPr>
        <p:spPr>
          <a:xfrm>
            <a:off x="8532360" y="4731840"/>
            <a:ext cx="386640" cy="23688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>
              <a:lnSpc>
                <a:spcPct val="100000"/>
              </a:lnSpc>
              <a:buNone/>
              <a:defRPr lang="ru-RU" sz="10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>
              <a:lnSpc>
                <a:spcPct val="100000"/>
              </a:lnSpc>
              <a:buNone/>
            </a:pPr>
            <a:fld id="{4ABFE1AC-19C5-4916-AB0B-AFD1D588F834}" type="slidenum">
              <a:rPr lang="ru-RU" sz="1000" b="0" strike="noStrike" spc="-1">
                <a:solidFill>
                  <a:srgbClr val="000000"/>
                </a:solidFill>
                <a:latin typeface="Times New Roman"/>
              </a:rPr>
              <a:t>9</a:t>
            </a:fld>
            <a:endParaRPr lang="ru-RU" sz="1000" b="0" strike="noStrike" spc="-1">
              <a:latin typeface="Times New Roman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513524917"/>
              </p:ext>
            </p:extLst>
          </p:nvPr>
        </p:nvGraphicFramePr>
        <p:xfrm>
          <a:off x="1115640" y="786600"/>
          <a:ext cx="6095520" cy="4063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EBA444"/>
      </a:accent1>
      <a:accent2>
        <a:srgbClr val="F06942"/>
      </a:accent2>
      <a:accent3>
        <a:srgbClr val="AD5483"/>
      </a:accent3>
      <a:accent4>
        <a:srgbClr val="456EA9"/>
      </a:accent4>
      <a:accent5>
        <a:srgbClr val="68B0E0"/>
      </a:accent5>
      <a:accent6>
        <a:srgbClr val="259789"/>
      </a:accent6>
      <a:hlink>
        <a:srgbClr val="414042"/>
      </a:hlink>
      <a:folHlink>
        <a:srgbClr val="41404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28293</TotalTime>
  <Words>1254</Words>
  <Application>Microsoft Office PowerPoint</Application>
  <PresentationFormat>Экран (16:9)</PresentationFormat>
  <Paragraphs>251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Calibri</vt:lpstr>
      <vt:lpstr>DejaVu Sans</vt:lpstr>
      <vt:lpstr>Rosatom Light</vt:lpstr>
      <vt:lpstr>StarSymbol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Проект</vt:lpstr>
      <vt:lpstr>Организационно-распорядительные документы</vt:lpstr>
      <vt:lpstr>Команда проекта</vt:lpstr>
      <vt:lpstr>Команда проекта</vt:lpstr>
      <vt:lpstr>Команда проекта</vt:lpstr>
      <vt:lpstr>Карта проекта            </vt:lpstr>
      <vt:lpstr>Карта текущего состояния процесса  «Организация психолого-педагогического сопровождения обучающихся 9, 11 классов в процессе подготовки к ГИА»  </vt:lpstr>
      <vt:lpstr>ПИРАМИДА ПРОБЛЕМ </vt:lpstr>
      <vt:lpstr>РАБОТА С ПРОБЛЕМАМИ </vt:lpstr>
      <vt:lpstr>Карта целевого состояния процесса</vt:lpstr>
      <vt:lpstr>Презентация PowerPoint</vt:lpstr>
      <vt:lpstr>ВНЕДРЕНИЕ УЛУЧШЕНИЙ</vt:lpstr>
      <vt:lpstr>Презентация PowerPoint</vt:lpstr>
      <vt:lpstr>Карта целевого состояния процесса  «Организация психолого-педагогического сопровождения обучающихся 9, 11 классов в процессе подготовки к ГИА»  </vt:lpstr>
      <vt:lpstr>ЗАКРЕПЛЕНИЕ РЕЗУЛЬТАТОВ И ЗАКРЫТИЕ ПРОЕКТА</vt:lpstr>
      <vt:lpstr>Производственный анализ № 2. Критерии и показатели эффективности проекта</vt:lpstr>
      <vt:lpstr>Контактные данные:  </vt:lpstr>
    </vt:vector>
  </TitlesOfParts>
  <Company>GUP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Павел Гончаренко</dc:creator>
  <dc:description/>
  <cp:lastModifiedBy>Admin</cp:lastModifiedBy>
  <cp:revision>1050</cp:revision>
  <cp:lastPrinted>2025-07-02T10:38:45Z</cp:lastPrinted>
  <dcterms:created xsi:type="dcterms:W3CDTF">2010-02-20T13:06:54Z</dcterms:created>
  <dcterms:modified xsi:type="dcterms:W3CDTF">2025-07-02T05:26:25Z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3</vt:i4>
  </property>
  <property fmtid="{D5CDD505-2E9C-101B-9397-08002B2CF9AE}" pid="3" name="PresentationFormat">
    <vt:lpwstr>Экран (16:9)</vt:lpwstr>
  </property>
  <property fmtid="{D5CDD505-2E9C-101B-9397-08002B2CF9AE}" pid="4" name="Slides">
    <vt:i4>18</vt:i4>
  </property>
</Properties>
</file>